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0"/>
  </p:notesMasterIdLst>
  <p:handoutMasterIdLst>
    <p:handoutMasterId r:id="rId91"/>
  </p:handoutMasterIdLst>
  <p:sldIdLst>
    <p:sldId id="256" r:id="rId2"/>
    <p:sldId id="329" r:id="rId3"/>
    <p:sldId id="287" r:id="rId4"/>
    <p:sldId id="403" r:id="rId5"/>
    <p:sldId id="487" r:id="rId6"/>
    <p:sldId id="490" r:id="rId7"/>
    <p:sldId id="499" r:id="rId8"/>
    <p:sldId id="491" r:id="rId9"/>
    <p:sldId id="486" r:id="rId10"/>
    <p:sldId id="492" r:id="rId11"/>
    <p:sldId id="494" r:id="rId12"/>
    <p:sldId id="495" r:id="rId13"/>
    <p:sldId id="496" r:id="rId14"/>
    <p:sldId id="497" r:id="rId15"/>
    <p:sldId id="548" r:id="rId16"/>
    <p:sldId id="420" r:id="rId17"/>
    <p:sldId id="525" r:id="rId18"/>
    <p:sldId id="526" r:id="rId19"/>
    <p:sldId id="527" r:id="rId20"/>
    <p:sldId id="528" r:id="rId21"/>
    <p:sldId id="529" r:id="rId22"/>
    <p:sldId id="530" r:id="rId23"/>
    <p:sldId id="531" r:id="rId24"/>
    <p:sldId id="532" r:id="rId25"/>
    <p:sldId id="533" r:id="rId26"/>
    <p:sldId id="534" r:id="rId27"/>
    <p:sldId id="535" r:id="rId28"/>
    <p:sldId id="536" r:id="rId29"/>
    <p:sldId id="537" r:id="rId30"/>
    <p:sldId id="453" r:id="rId31"/>
    <p:sldId id="437" r:id="rId32"/>
    <p:sldId id="443" r:id="rId33"/>
    <p:sldId id="444" r:id="rId34"/>
    <p:sldId id="445" r:id="rId35"/>
    <p:sldId id="446" r:id="rId36"/>
    <p:sldId id="447" r:id="rId37"/>
    <p:sldId id="448" r:id="rId38"/>
    <p:sldId id="449" r:id="rId39"/>
    <p:sldId id="546" r:id="rId40"/>
    <p:sldId id="547" r:id="rId41"/>
    <p:sldId id="450" r:id="rId42"/>
    <p:sldId id="451" r:id="rId43"/>
    <p:sldId id="549" r:id="rId44"/>
    <p:sldId id="455" r:id="rId45"/>
    <p:sldId id="299" r:id="rId46"/>
    <p:sldId id="296" r:id="rId47"/>
    <p:sldId id="297" r:id="rId48"/>
    <p:sldId id="298" r:id="rId49"/>
    <p:sldId id="261" r:id="rId50"/>
    <p:sldId id="264" r:id="rId51"/>
    <p:sldId id="538" r:id="rId52"/>
    <p:sldId id="539" r:id="rId53"/>
    <p:sldId id="540" r:id="rId54"/>
    <p:sldId id="541" r:id="rId55"/>
    <p:sldId id="542" r:id="rId56"/>
    <p:sldId id="543" r:id="rId57"/>
    <p:sldId id="544" r:id="rId58"/>
    <p:sldId id="388" r:id="rId59"/>
    <p:sldId id="269" r:id="rId60"/>
    <p:sldId id="274" r:id="rId61"/>
    <p:sldId id="523" r:id="rId62"/>
    <p:sldId id="524" r:id="rId63"/>
    <p:sldId id="272" r:id="rId64"/>
    <p:sldId id="273" r:id="rId65"/>
    <p:sldId id="376" r:id="rId66"/>
    <p:sldId id="545" r:id="rId67"/>
    <p:sldId id="511" r:id="rId68"/>
    <p:sldId id="512" r:id="rId69"/>
    <p:sldId id="514" r:id="rId70"/>
    <p:sldId id="515" r:id="rId71"/>
    <p:sldId id="516" r:id="rId72"/>
    <p:sldId id="517" r:id="rId73"/>
    <p:sldId id="469" r:id="rId74"/>
    <p:sldId id="470" r:id="rId75"/>
    <p:sldId id="471" r:id="rId76"/>
    <p:sldId id="472" r:id="rId77"/>
    <p:sldId id="473" r:id="rId78"/>
    <p:sldId id="474" r:id="rId79"/>
    <p:sldId id="475" r:id="rId80"/>
    <p:sldId id="520" r:id="rId81"/>
    <p:sldId id="521" r:id="rId82"/>
    <p:sldId id="522" r:id="rId83"/>
    <p:sldId id="477" r:id="rId84"/>
    <p:sldId id="478" r:id="rId85"/>
    <p:sldId id="479" r:id="rId86"/>
    <p:sldId id="480" r:id="rId87"/>
    <p:sldId id="481" r:id="rId88"/>
    <p:sldId id="312" r:id="rId89"/>
  </p:sldIdLst>
  <p:sldSz cx="9144000" cy="6858000" type="screen4x3"/>
  <p:notesSz cx="6985000" cy="92837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286000" algn="l" defTabSz="914400" rtl="0" eaLnBrk="1" latinLnBrk="0" hangingPunct="1">
      <a:defRPr sz="2400" i="1" kern="1200">
        <a:solidFill>
          <a:schemeClr val="tx1"/>
        </a:solidFill>
        <a:latin typeface="Arial" charset="0"/>
        <a:ea typeface="ＭＳ Ｐゴシック" charset="-128"/>
        <a:cs typeface="+mn-cs"/>
      </a:defRPr>
    </a:lvl6pPr>
    <a:lvl7pPr marL="2743200" algn="l" defTabSz="914400" rtl="0" eaLnBrk="1" latinLnBrk="0" hangingPunct="1">
      <a:defRPr sz="2400" i="1" kern="1200">
        <a:solidFill>
          <a:schemeClr val="tx1"/>
        </a:solidFill>
        <a:latin typeface="Arial" charset="0"/>
        <a:ea typeface="ＭＳ Ｐゴシック" charset="-128"/>
        <a:cs typeface="+mn-cs"/>
      </a:defRPr>
    </a:lvl7pPr>
    <a:lvl8pPr marL="3200400" algn="l" defTabSz="914400" rtl="0" eaLnBrk="1" latinLnBrk="0" hangingPunct="1">
      <a:defRPr sz="2400" i="1" kern="1200">
        <a:solidFill>
          <a:schemeClr val="tx1"/>
        </a:solidFill>
        <a:latin typeface="Arial" charset="0"/>
        <a:ea typeface="ＭＳ Ｐゴシック" charset="-128"/>
        <a:cs typeface="+mn-cs"/>
      </a:defRPr>
    </a:lvl8pPr>
    <a:lvl9pPr marL="3657600" algn="l" defTabSz="914400" rtl="0" eaLnBrk="1" latinLnBrk="0" hangingPunct="1">
      <a:defRPr sz="2400" i="1" kern="1200">
        <a:solidFill>
          <a:schemeClr val="tx1"/>
        </a:solidFill>
        <a:latin typeface="Arial"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10C"/>
    <a:srgbClr val="A9C9FF"/>
    <a:srgbClr val="6D6E70"/>
    <a:srgbClr val="F3F3F3"/>
    <a:srgbClr val="F8F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56"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0A2D53F-319C-4C8E-ADD3-F8E3F4B0ECB5}" type="datetime1">
              <a:rPr lang="en-US"/>
              <a:pPr/>
              <a:t>9/18/2014</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43C810B-F1E9-42F2-8142-5D2DBE3B4D61}" type="slidenum">
              <a:rPr lang="en-US"/>
              <a:pPr/>
              <a:t>‹#›</a:t>
            </a:fld>
            <a:endParaRPr lang="en-US"/>
          </a:p>
        </p:txBody>
      </p:sp>
    </p:spTree>
    <p:extLst>
      <p:ext uri="{BB962C8B-B14F-4D97-AF65-F5344CB8AC3E}">
        <p14:creationId xmlns:p14="http://schemas.microsoft.com/office/powerpoint/2010/main" val="3046622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3027466" cy="4643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i="0"/>
            </a:lvl1pPr>
          </a:lstStyle>
          <a:p>
            <a:endParaRPr lang="en-US"/>
          </a:p>
        </p:txBody>
      </p:sp>
      <p:sp>
        <p:nvSpPr>
          <p:cNvPr id="7171" name="Rectangle 3"/>
          <p:cNvSpPr>
            <a:spLocks noGrp="1" noChangeArrowheads="1"/>
          </p:cNvSpPr>
          <p:nvPr>
            <p:ph type="dt" idx="1"/>
          </p:nvPr>
        </p:nvSpPr>
        <p:spPr bwMode="auto">
          <a:xfrm>
            <a:off x="3957534" y="1"/>
            <a:ext cx="3027466" cy="46434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i="0"/>
            </a:lvl1pPr>
          </a:lstStyle>
          <a:p>
            <a:endParaRPr lang="en-US"/>
          </a:p>
        </p:txBody>
      </p:sp>
      <p:sp>
        <p:nvSpPr>
          <p:cNvPr id="57348"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31650" y="4410476"/>
            <a:ext cx="5121701" cy="4177505"/>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19356"/>
            <a:ext cx="3027466" cy="4643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i="0"/>
            </a:lvl1pPr>
          </a:lstStyle>
          <a:p>
            <a:endParaRPr lang="en-US"/>
          </a:p>
        </p:txBody>
      </p:sp>
      <p:sp>
        <p:nvSpPr>
          <p:cNvPr id="7175" name="Rectangle 7"/>
          <p:cNvSpPr>
            <a:spLocks noGrp="1" noChangeArrowheads="1"/>
          </p:cNvSpPr>
          <p:nvPr>
            <p:ph type="sldNum" sz="quarter" idx="5"/>
          </p:nvPr>
        </p:nvSpPr>
        <p:spPr bwMode="auto">
          <a:xfrm>
            <a:off x="3957534" y="8819356"/>
            <a:ext cx="3027466" cy="464344"/>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i="0"/>
            </a:lvl1pPr>
          </a:lstStyle>
          <a:p>
            <a:fld id="{93B3F018-E4A4-4E6C-B75C-81A83A7D31A9}" type="slidenum">
              <a:rPr lang="en-US"/>
              <a:pPr/>
              <a:t>‹#›</a:t>
            </a:fld>
            <a:endParaRPr lang="en-US"/>
          </a:p>
        </p:txBody>
      </p:sp>
    </p:spTree>
    <p:extLst>
      <p:ext uri="{BB962C8B-B14F-4D97-AF65-F5344CB8AC3E}">
        <p14:creationId xmlns:p14="http://schemas.microsoft.com/office/powerpoint/2010/main" val="2750381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C6DEFEAB-7048-433D-B1F2-443E2372D30B}" type="slidenum">
              <a:rPr lang="en-US" sz="1200" i="0"/>
              <a:pPr/>
              <a:t>1</a:t>
            </a:fld>
            <a:endParaRPr lang="en-US" sz="1200" i="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3332198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165FD2D3-3875-4A19-B5BB-5EA1D1AD35AB}" type="slidenum">
              <a:rPr lang="en-US" sz="1200" i="0"/>
              <a:pPr/>
              <a:t>10</a:t>
            </a:fld>
            <a:endParaRPr lang="en-US" sz="1200" i="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130266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73E918E4-3077-4B7C-A7C8-6EC16C8C9FDE}" type="slidenum">
              <a:rPr lang="en-US" sz="1200" i="0"/>
              <a:pPr/>
              <a:t>11</a:t>
            </a:fld>
            <a:endParaRPr lang="en-US" sz="1200" i="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721470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A8B2BEA0-43B8-45A2-ADD1-CB84F54852CF}" type="slidenum">
              <a:rPr lang="en-US" sz="1200" i="0"/>
              <a:pPr/>
              <a:t>13</a:t>
            </a:fld>
            <a:endParaRPr lang="en-US" sz="1200" i="0"/>
          </a:p>
        </p:txBody>
      </p:sp>
    </p:spTree>
    <p:extLst>
      <p:ext uri="{BB962C8B-B14F-4D97-AF65-F5344CB8AC3E}">
        <p14:creationId xmlns:p14="http://schemas.microsoft.com/office/powerpoint/2010/main" val="2867326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E59C43A8-EEB6-4E66-89DF-AA470FE13654}" type="slidenum">
              <a:rPr lang="en-US" sz="1200" i="0"/>
              <a:pPr/>
              <a:t>14</a:t>
            </a:fld>
            <a:endParaRPr lang="en-US" sz="1200" i="0"/>
          </a:p>
        </p:txBody>
      </p:sp>
    </p:spTree>
    <p:extLst>
      <p:ext uri="{BB962C8B-B14F-4D97-AF65-F5344CB8AC3E}">
        <p14:creationId xmlns:p14="http://schemas.microsoft.com/office/powerpoint/2010/main" val="3733914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E59C43A8-EEB6-4E66-89DF-AA470FE13654}" type="slidenum">
              <a:rPr lang="en-US" sz="1200" i="0"/>
              <a:pPr/>
              <a:t>15</a:t>
            </a:fld>
            <a:endParaRPr lang="en-US" sz="1200" i="0"/>
          </a:p>
        </p:txBody>
      </p:sp>
    </p:spTree>
    <p:extLst>
      <p:ext uri="{BB962C8B-B14F-4D97-AF65-F5344CB8AC3E}">
        <p14:creationId xmlns:p14="http://schemas.microsoft.com/office/powerpoint/2010/main" val="3733914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3028C5B6-0588-4777-9864-BB71348EB928}" type="slidenum">
              <a:rPr lang="en-US" sz="1200" i="0" smtClean="0"/>
              <a:pPr/>
              <a:t>16</a:t>
            </a:fld>
            <a:endParaRPr lang="en-US" sz="1200" i="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5338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Current graduate students serve as Emissaries for Graduate Student Diversity by sharing their experiences at Indiana University.  Emissaries blog about life in Bloomington and are available to answer prospective students’ questions personally via e-mail.</a:t>
            </a:r>
          </a:p>
          <a:p>
            <a:endParaRPr lang="en-US" dirty="0" smtClean="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AF1F406A-B0D2-4E17-BB03-B11016050585}" type="slidenum">
              <a:rPr lang="en-US" sz="1200" i="0" smtClean="0"/>
              <a:pPr/>
              <a:t>21</a:t>
            </a:fld>
            <a:endParaRPr lang="en-US" sz="1200" i="0" smtClean="0"/>
          </a:p>
        </p:txBody>
      </p:sp>
    </p:spTree>
    <p:extLst>
      <p:ext uri="{BB962C8B-B14F-4D97-AF65-F5344CB8AC3E}">
        <p14:creationId xmlns:p14="http://schemas.microsoft.com/office/powerpoint/2010/main" val="4084669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Current graduate students serve as Emissaries for Graduate Student Diversity by sharing their experiences at Indiana University.  Emissaries blog about life in Bloomington and are available to answer prospective students’ questions personally via e-mail.</a:t>
            </a:r>
          </a:p>
          <a:p>
            <a:endParaRPr lang="en-US" dirty="0" smtClean="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AF1F406A-B0D2-4E17-BB03-B11016050585}" type="slidenum">
              <a:rPr lang="en-US" sz="1200" i="0" smtClean="0"/>
              <a:pPr/>
              <a:t>22</a:t>
            </a:fld>
            <a:endParaRPr lang="en-US" sz="1200" i="0" smtClean="0"/>
          </a:p>
        </p:txBody>
      </p:sp>
    </p:spTree>
    <p:extLst>
      <p:ext uri="{BB962C8B-B14F-4D97-AF65-F5344CB8AC3E}">
        <p14:creationId xmlns:p14="http://schemas.microsoft.com/office/powerpoint/2010/main" val="884426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Current graduate students serve as Emissaries for Graduate Student Diversity by sharing their experiences at Indiana University.  Emissaries blog about life in Bloomington and are available to answer prospective students’ questions personally via e-mail.</a:t>
            </a:r>
          </a:p>
          <a:p>
            <a:endParaRPr lang="en-US" dirty="0" smtClean="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AF1F406A-B0D2-4E17-BB03-B11016050585}" type="slidenum">
              <a:rPr lang="en-US" sz="1200" i="0" smtClean="0"/>
              <a:pPr/>
              <a:t>23</a:t>
            </a:fld>
            <a:endParaRPr lang="en-US" sz="1200" i="0" smtClean="0"/>
          </a:p>
        </p:txBody>
      </p:sp>
    </p:spTree>
    <p:extLst>
      <p:ext uri="{BB962C8B-B14F-4D97-AF65-F5344CB8AC3E}">
        <p14:creationId xmlns:p14="http://schemas.microsoft.com/office/powerpoint/2010/main" val="2419235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Current graduate students serve as Emissaries for Graduate Student Diversity by sharing their experiences at Indiana University.  Emissaries blog about life in Bloomington and are available to answer prospective students’ questions personally via e-mail.</a:t>
            </a:r>
          </a:p>
          <a:p>
            <a:endParaRPr lang="en-US" dirty="0" smtClean="0">
              <a:ea typeface="ＭＳ Ｐゴシック" pitchFamily="34" charset="-128"/>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AF1F406A-B0D2-4E17-BB03-B11016050585}" type="slidenum">
              <a:rPr lang="en-US" sz="1200" i="0" smtClean="0"/>
              <a:pPr/>
              <a:t>25</a:t>
            </a:fld>
            <a:endParaRPr lang="en-US" sz="1200" i="0" smtClean="0"/>
          </a:p>
        </p:txBody>
      </p:sp>
    </p:spTree>
    <p:extLst>
      <p:ext uri="{BB962C8B-B14F-4D97-AF65-F5344CB8AC3E}">
        <p14:creationId xmlns:p14="http://schemas.microsoft.com/office/powerpoint/2010/main" val="26088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165FD2D3-3875-4A19-B5BB-5EA1D1AD35AB}" type="slidenum">
              <a:rPr lang="en-US" sz="1200" i="0"/>
              <a:pPr/>
              <a:t>2</a:t>
            </a:fld>
            <a:endParaRPr lang="en-US" sz="1200" i="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771773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Nominations should include the student’s complete application which includes all required attachments, and all recommendation letters.</a:t>
            </a:r>
          </a:p>
          <a:p>
            <a:r>
              <a:rPr lang="en-US" smtClean="0">
                <a:ea typeface="ＭＳ Ｐゴシック" pitchFamily="34" charset="-128"/>
              </a:rPr>
              <a:t>Nominations should not be submitted before the student submits an application</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5B1332D0-7B0A-4E52-90FA-62326B4865D3}" type="slidenum">
              <a:rPr lang="en-US" sz="1200" i="0" smtClean="0"/>
              <a:pPr/>
              <a:t>29</a:t>
            </a:fld>
            <a:endParaRPr lang="en-US" sz="1200" i="0" smtClean="0"/>
          </a:p>
        </p:txBody>
      </p:sp>
    </p:spTree>
    <p:extLst>
      <p:ext uri="{BB962C8B-B14F-4D97-AF65-F5344CB8AC3E}">
        <p14:creationId xmlns:p14="http://schemas.microsoft.com/office/powerpoint/2010/main" val="360089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3028C5B6-0588-4777-9864-BB71348EB928}" type="slidenum">
              <a:rPr lang="en-US" sz="1200" i="0" smtClean="0"/>
              <a:pPr/>
              <a:t>30</a:t>
            </a:fld>
            <a:endParaRPr lang="en-US" sz="1200" i="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1314759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3028C5B6-0588-4777-9864-BB71348EB928}" type="slidenum">
              <a:rPr lang="en-US" sz="1200" i="0" smtClean="0"/>
              <a:pPr/>
              <a:t>44</a:t>
            </a:fld>
            <a:endParaRPr lang="en-US" sz="1200" i="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1031015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solidFill>
                  <a:srgbClr val="948A54"/>
                </a:solidFill>
                <a:ea typeface="ＭＳ Ｐゴシック" charset="-128"/>
              </a:rPr>
              <a:t>who determines whether the off-campus opportunity would enhance the student’s education ahttp://www.cic.net/projects/shared-courses/traveling-scholar-program/introductionnd verify opportunity not available at IU. and they agree that student is qualified to enroll.  Accurate email addresses crucial; otherwise, application will not route.</a:t>
            </a:r>
            <a:endParaRPr lang="en-US" dirty="0" smtClean="0">
              <a:ea typeface="ＭＳ Ｐゴシック"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44FC0916-0A4C-407F-804C-FE0AAAA7ED45}" type="slidenum">
              <a:rPr lang="en-US" sz="1200" i="0"/>
              <a:pPr/>
              <a:t>50</a:t>
            </a:fld>
            <a:endParaRPr lang="en-US" sz="1200" i="0"/>
          </a:p>
        </p:txBody>
      </p:sp>
    </p:spTree>
    <p:extLst>
      <p:ext uri="{BB962C8B-B14F-4D97-AF65-F5344CB8AC3E}">
        <p14:creationId xmlns:p14="http://schemas.microsoft.com/office/powerpoint/2010/main" val="2769886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3028C5B6-0588-4777-9864-BB71348EB928}" type="slidenum">
              <a:rPr lang="en-US" sz="1200" i="0" smtClean="0"/>
              <a:pPr/>
              <a:t>51</a:t>
            </a:fld>
            <a:endParaRPr lang="en-US" sz="1200" i="0"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79047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7E16C435-E88A-47A7-87A2-3AF345CEFBEB}" type="slidenum">
              <a:rPr lang="en-US" sz="1200" i="0"/>
              <a:pPr/>
              <a:t>58</a:t>
            </a:fld>
            <a:endParaRPr lang="en-US" sz="1200" i="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2898712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EF78BC8C-AFCE-4F71-89F2-7788AA4098ED}" type="slidenum">
              <a:rPr lang="en-US" sz="1200" i="0"/>
              <a:pPr/>
              <a:t>61</a:t>
            </a:fld>
            <a:endParaRPr lang="en-US" sz="1200" i="0"/>
          </a:p>
        </p:txBody>
      </p:sp>
    </p:spTree>
    <p:extLst>
      <p:ext uri="{BB962C8B-B14F-4D97-AF65-F5344CB8AC3E}">
        <p14:creationId xmlns:p14="http://schemas.microsoft.com/office/powerpoint/2010/main" val="4095983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69FE98B9-2D4A-4201-8018-A6D59F13283E}" type="slidenum">
              <a:rPr lang="en-US" sz="1200" i="0"/>
              <a:pPr/>
              <a:t>65</a:t>
            </a:fld>
            <a:endParaRPr lang="en-US" sz="1200" i="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20849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a typeface="ＭＳ Ｐゴシック" pitchFamily="34" charset="-128"/>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pitchFamily="34" charset="0"/>
                <a:ea typeface="ＭＳ Ｐゴシック" pitchFamily="34" charset="-128"/>
              </a:defRPr>
            </a:lvl1pPr>
            <a:lvl2pPr marL="742742" indent="-285670">
              <a:defRPr sz="2400" i="1">
                <a:solidFill>
                  <a:schemeClr val="tx1"/>
                </a:solidFill>
                <a:latin typeface="Arial" pitchFamily="34" charset="0"/>
                <a:ea typeface="ＭＳ Ｐゴシック" pitchFamily="34" charset="-128"/>
              </a:defRPr>
            </a:lvl2pPr>
            <a:lvl3pPr marL="1142681" indent="-228536">
              <a:defRPr sz="2400" i="1">
                <a:solidFill>
                  <a:schemeClr val="tx1"/>
                </a:solidFill>
                <a:latin typeface="Arial" pitchFamily="34" charset="0"/>
                <a:ea typeface="ＭＳ Ｐゴシック" pitchFamily="34" charset="-128"/>
              </a:defRPr>
            </a:lvl3pPr>
            <a:lvl4pPr marL="1599753" indent="-228536">
              <a:defRPr sz="2400" i="1">
                <a:solidFill>
                  <a:schemeClr val="tx1"/>
                </a:solidFill>
                <a:latin typeface="Arial" pitchFamily="34" charset="0"/>
                <a:ea typeface="ＭＳ Ｐゴシック" pitchFamily="34" charset="-128"/>
              </a:defRPr>
            </a:lvl4pPr>
            <a:lvl5pPr marL="2056825" indent="-228536">
              <a:defRPr sz="2400" i="1">
                <a:solidFill>
                  <a:schemeClr val="tx1"/>
                </a:solidFill>
                <a:latin typeface="Arial" pitchFamily="34" charset="0"/>
                <a:ea typeface="ＭＳ Ｐゴシック" pitchFamily="34" charset="-128"/>
              </a:defRPr>
            </a:lvl5pPr>
            <a:lvl6pPr marL="2513899" indent="-228536" eaLnBrk="0" fontAlgn="base" hangingPunct="0">
              <a:spcBef>
                <a:spcPct val="0"/>
              </a:spcBef>
              <a:spcAft>
                <a:spcPct val="0"/>
              </a:spcAft>
              <a:defRPr sz="2400" i="1">
                <a:solidFill>
                  <a:schemeClr val="tx1"/>
                </a:solidFill>
                <a:latin typeface="Arial" pitchFamily="34" charset="0"/>
                <a:ea typeface="ＭＳ Ｐゴシック" pitchFamily="34" charset="-128"/>
              </a:defRPr>
            </a:lvl6pPr>
            <a:lvl7pPr marL="2970970" indent="-228536" eaLnBrk="0" fontAlgn="base" hangingPunct="0">
              <a:spcBef>
                <a:spcPct val="0"/>
              </a:spcBef>
              <a:spcAft>
                <a:spcPct val="0"/>
              </a:spcAft>
              <a:defRPr sz="2400" i="1">
                <a:solidFill>
                  <a:schemeClr val="tx1"/>
                </a:solidFill>
                <a:latin typeface="Arial" pitchFamily="34" charset="0"/>
                <a:ea typeface="ＭＳ Ｐゴシック" pitchFamily="34" charset="-128"/>
              </a:defRPr>
            </a:lvl7pPr>
            <a:lvl8pPr marL="3428042" indent="-228536" eaLnBrk="0" fontAlgn="base" hangingPunct="0">
              <a:spcBef>
                <a:spcPct val="0"/>
              </a:spcBef>
              <a:spcAft>
                <a:spcPct val="0"/>
              </a:spcAft>
              <a:defRPr sz="2400" i="1">
                <a:solidFill>
                  <a:schemeClr val="tx1"/>
                </a:solidFill>
                <a:latin typeface="Arial" pitchFamily="34" charset="0"/>
                <a:ea typeface="ＭＳ Ｐゴシック" pitchFamily="34" charset="-128"/>
              </a:defRPr>
            </a:lvl8pPr>
            <a:lvl9pPr marL="3885115" indent="-228536" eaLnBrk="0" fontAlgn="base" hangingPunct="0">
              <a:spcBef>
                <a:spcPct val="0"/>
              </a:spcBef>
              <a:spcAft>
                <a:spcPct val="0"/>
              </a:spcAft>
              <a:defRPr sz="2400" i="1">
                <a:solidFill>
                  <a:schemeClr val="tx1"/>
                </a:solidFill>
                <a:latin typeface="Arial" pitchFamily="34" charset="0"/>
                <a:ea typeface="ＭＳ Ｐゴシック" pitchFamily="34" charset="-128"/>
              </a:defRPr>
            </a:lvl9pPr>
          </a:lstStyle>
          <a:p>
            <a:fld id="{88AD56DC-D601-4FF9-8829-A0EC1A2D3F83}" type="slidenum">
              <a:rPr lang="en-US" sz="1200" i="0"/>
              <a:pPr/>
              <a:t>68</a:t>
            </a:fld>
            <a:endParaRPr lang="en-US" sz="1200" i="0"/>
          </a:p>
        </p:txBody>
      </p:sp>
    </p:spTree>
    <p:extLst>
      <p:ext uri="{BB962C8B-B14F-4D97-AF65-F5344CB8AC3E}">
        <p14:creationId xmlns:p14="http://schemas.microsoft.com/office/powerpoint/2010/main" val="2359770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93B3F018-E4A4-4E6C-B75C-81A83A7D31A9}" type="slidenum">
              <a:rPr lang="en-US" smtClean="0"/>
              <a:pPr/>
              <a:t>84</a:t>
            </a:fld>
            <a:endParaRPr lang="en-US"/>
          </a:p>
        </p:txBody>
      </p:sp>
    </p:spTree>
    <p:extLst>
      <p:ext uri="{BB962C8B-B14F-4D97-AF65-F5344CB8AC3E}">
        <p14:creationId xmlns:p14="http://schemas.microsoft.com/office/powerpoint/2010/main" val="3145894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79D7F6B9-F2FE-4E54-9627-8C9E72E38D59}" type="slidenum">
              <a:rPr lang="en-US" sz="1200" i="0"/>
              <a:pPr/>
              <a:t>3</a:t>
            </a:fld>
            <a:endParaRPr lang="en-US" sz="1200" i="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3275599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9D1AD248-0A15-4AF8-9E08-C8205BD5CAB3}" type="slidenum">
              <a:rPr lang="en-US" sz="1200" i="0"/>
              <a:pPr/>
              <a:t>88</a:t>
            </a:fld>
            <a:endParaRPr lang="en-US" sz="1200" i="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26130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886121BD-E634-410E-8A55-E676EA064D24}" type="slidenum">
              <a:rPr lang="en-US" sz="1200" i="0" smtClean="0"/>
              <a:pPr/>
              <a:t>4</a:t>
            </a:fld>
            <a:endParaRPr lang="en-US" sz="1200" i="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49475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4A17FB73-9B70-4EB2-B8E5-FEFBD7501446}" type="slidenum">
              <a:rPr lang="en-US" sz="1200" i="0" smtClean="0">
                <a:solidFill>
                  <a:srgbClr val="000000"/>
                </a:solidFill>
              </a:rPr>
              <a:pPr/>
              <a:t>5</a:t>
            </a:fld>
            <a:endParaRPr lang="en-US" sz="1200" i="0" smtClean="0">
              <a:solidFill>
                <a:srgbClr val="000000"/>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55118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118B5F9F-9F76-4FBC-8BE9-0A1A78197D26}" type="slidenum">
              <a:rPr lang="en-US" sz="1200" i="0" smtClean="0">
                <a:solidFill>
                  <a:srgbClr val="000000"/>
                </a:solidFill>
              </a:rPr>
              <a:pPr/>
              <a:t>6</a:t>
            </a:fld>
            <a:endParaRPr lang="en-US" sz="1200" i="0" smtClean="0">
              <a:solidFill>
                <a:srgbClr val="000000"/>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85787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165FD2D3-3875-4A19-B5BB-5EA1D1AD35AB}" type="slidenum">
              <a:rPr lang="en-US" sz="1200" i="0"/>
              <a:pPr/>
              <a:t>7</a:t>
            </a:fld>
            <a:endParaRPr lang="en-US" sz="1200" i="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392793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fld id="{3028C5B6-0588-4777-9864-BB71348EB928}" type="slidenum">
              <a:rPr lang="en-US" sz="1200" i="0" smtClean="0"/>
              <a:pPr/>
              <a:t>8</a:t>
            </a:fld>
            <a:endParaRPr lang="en-US" sz="1200" i="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57338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fld id="{165FD2D3-3875-4A19-B5BB-5EA1D1AD35AB}" type="slidenum">
              <a:rPr lang="en-US" sz="1200" i="0"/>
              <a:pPr/>
              <a:t>9</a:t>
            </a:fld>
            <a:endParaRPr lang="en-US" sz="1200" i="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ea typeface="ＭＳ Ｐゴシック" charset="-128"/>
            </a:endParaRPr>
          </a:p>
        </p:txBody>
      </p:sp>
    </p:spTree>
    <p:extLst>
      <p:ext uri="{BB962C8B-B14F-4D97-AF65-F5344CB8AC3E}">
        <p14:creationId xmlns:p14="http://schemas.microsoft.com/office/powerpoint/2010/main" val="238285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464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Line 24"/>
          <p:cNvSpPr>
            <a:spLocks noChangeShapeType="1"/>
          </p:cNvSpPr>
          <p:nvPr/>
        </p:nvSpPr>
        <p:spPr bwMode="auto">
          <a:xfrm>
            <a:off x="2106613" y="2551113"/>
            <a:ext cx="49037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3"/>
          <p:cNvSpPr>
            <a:spLocks noChangeShapeType="1"/>
          </p:cNvSpPr>
          <p:nvPr/>
        </p:nvSpPr>
        <p:spPr bwMode="auto">
          <a:xfrm>
            <a:off x="0" y="4648200"/>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 name="Rectangle 3"/>
          <p:cNvSpPr>
            <a:spLocks noGrp="1" noChangeArrowheads="1"/>
          </p:cNvSpPr>
          <p:nvPr>
            <p:ph type="subTitle" idx="1"/>
          </p:nvPr>
        </p:nvSpPr>
        <p:spPr>
          <a:xfrm>
            <a:off x="457200" y="1763713"/>
            <a:ext cx="8226425" cy="508000"/>
          </a:xfrm>
        </p:spPr>
        <p:txBody>
          <a:bodyPr anchor="ctr"/>
          <a:lstStyle>
            <a:lvl1pPr marL="0" indent="0" algn="ctr">
              <a:buFontTx/>
              <a:buNone/>
              <a:defRPr>
                <a:solidFill>
                  <a:schemeClr val="bg1"/>
                </a:solidFill>
              </a:defRPr>
            </a:lvl1pPr>
          </a:lstStyle>
          <a:p>
            <a:r>
              <a:rPr lang="en-US"/>
              <a:t>Click to edit Master subtitle style</a:t>
            </a:r>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4200" b="0">
                <a:solidFill>
                  <a:schemeClr val="bg1"/>
                </a:solidFill>
              </a:defRPr>
            </a:lvl1pPr>
          </a:lstStyle>
          <a:p>
            <a:r>
              <a:rPr lang="en-US"/>
              <a:t>Click to edit Master title style</a:t>
            </a:r>
          </a:p>
        </p:txBody>
      </p:sp>
    </p:spTree>
    <p:extLst>
      <p:ext uri="{BB962C8B-B14F-4D97-AF65-F5344CB8AC3E}">
        <p14:creationId xmlns:p14="http://schemas.microsoft.com/office/powerpoint/2010/main" val="159407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D0E6A3-5596-4D1B-A24A-491A744354CA}" type="datetime1">
              <a:rPr lang="en-US"/>
              <a:pPr/>
              <a:t>9/18/2014</a:t>
            </a:fld>
            <a:endParaRPr lang="en-US" sz="1400" i="1"/>
          </a:p>
        </p:txBody>
      </p:sp>
      <p:sp>
        <p:nvSpPr>
          <p:cNvPr id="5" name="Footer Placeholder 4"/>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95008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11213"/>
            <a:ext cx="17780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811213"/>
            <a:ext cx="51816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8F3D408-DB80-4F4D-8D3B-430BE4A7070C}" type="datetime1">
              <a:rPr lang="en-US"/>
              <a:pPr/>
              <a:t>9/18/2014</a:t>
            </a:fld>
            <a:endParaRPr lang="en-US" sz="1400" i="1"/>
          </a:p>
        </p:txBody>
      </p:sp>
      <p:sp>
        <p:nvSpPr>
          <p:cNvPr id="5" name="Footer Placeholder 4"/>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3710468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1AED3C-A19D-4F38-914C-4DCA4940B6DA}" type="datetime1">
              <a:rPr lang="en-US"/>
              <a:pPr/>
              <a:t>9/18/2014</a:t>
            </a:fld>
            <a:endParaRPr lang="en-US" sz="1400" i="1"/>
          </a:p>
        </p:txBody>
      </p:sp>
      <p:sp>
        <p:nvSpPr>
          <p:cNvPr id="5" name="Footer Placeholder 4"/>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51543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C55D616-F865-473E-B0CC-88FDE92AF8BE}" type="datetime1">
              <a:rPr lang="en-US"/>
              <a:pPr/>
              <a:t>9/18/2014</a:t>
            </a:fld>
            <a:endParaRPr lang="en-US" sz="1400" i="1"/>
          </a:p>
        </p:txBody>
      </p:sp>
      <p:sp>
        <p:nvSpPr>
          <p:cNvPr id="5" name="Footer Placeholder 4"/>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11012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5588" y="1852613"/>
            <a:ext cx="34782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852613"/>
            <a:ext cx="3479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C64690D-B280-4729-9F9F-5B50CB0C9DA8}" type="datetime1">
              <a:rPr lang="en-US"/>
              <a:pPr/>
              <a:t>9/18/2014</a:t>
            </a:fld>
            <a:endParaRPr lang="en-US" sz="1400" i="1"/>
          </a:p>
        </p:txBody>
      </p:sp>
      <p:sp>
        <p:nvSpPr>
          <p:cNvPr id="6" name="Footer Placeholder 5"/>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186191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DCCD5FD-D875-48FF-8C4E-391FC0A49881}" type="datetime1">
              <a:rPr lang="en-US"/>
              <a:pPr/>
              <a:t>9/18/2014</a:t>
            </a:fld>
            <a:endParaRPr lang="en-US" sz="1400" i="1"/>
          </a:p>
        </p:txBody>
      </p:sp>
      <p:sp>
        <p:nvSpPr>
          <p:cNvPr id="8" name="Footer Placeholder 7"/>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1394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558CFA8-E769-4D19-BC27-FC2CB53F4D7F}" type="datetime1">
              <a:rPr lang="en-US"/>
              <a:pPr/>
              <a:t>9/18/2014</a:t>
            </a:fld>
            <a:endParaRPr lang="en-US" sz="1400" i="1"/>
          </a:p>
        </p:txBody>
      </p:sp>
      <p:sp>
        <p:nvSpPr>
          <p:cNvPr id="4" name="Footer Placeholder 3"/>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28241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772A367-4241-4D46-AA46-FC7AA8CD720A}" type="datetime1">
              <a:rPr lang="en-US"/>
              <a:pPr/>
              <a:t>9/18/2014</a:t>
            </a:fld>
            <a:endParaRPr lang="en-US" sz="1400" i="1"/>
          </a:p>
        </p:txBody>
      </p:sp>
      <p:sp>
        <p:nvSpPr>
          <p:cNvPr id="3" name="Footer Placeholder 2"/>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37233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F33DD55-70FA-40F9-B708-4C951B30413A}" type="datetime1">
              <a:rPr lang="en-US"/>
              <a:pPr/>
              <a:t>9/18/2014</a:t>
            </a:fld>
            <a:endParaRPr lang="en-US" sz="1400" i="1"/>
          </a:p>
        </p:txBody>
      </p:sp>
      <p:sp>
        <p:nvSpPr>
          <p:cNvPr id="6" name="Footer Placeholder 5"/>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278439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081699F-AF3C-46A0-BAE2-E66D0D46CBB5}" type="datetime1">
              <a:rPr lang="en-US"/>
              <a:pPr/>
              <a:t>9/18/2014</a:t>
            </a:fld>
            <a:endParaRPr lang="en-US" sz="1400" i="1"/>
          </a:p>
        </p:txBody>
      </p:sp>
      <p:sp>
        <p:nvSpPr>
          <p:cNvPr id="6" name="Footer Placeholder 5"/>
          <p:cNvSpPr>
            <a:spLocks noGrp="1"/>
          </p:cNvSpPr>
          <p:nvPr>
            <p:ph type="ftr" sz="quarter" idx="11"/>
          </p:nvPr>
        </p:nvSpPr>
        <p:spPr/>
        <p:txBody>
          <a:bodyPr/>
          <a:lstStyle>
            <a:lvl1pPr>
              <a:defRPr/>
            </a:lvl1pPr>
          </a:lstStyle>
          <a:p>
            <a:r>
              <a:rPr lang="en-US"/>
              <a:t>Customize header: View menu/Header and Footer</a:t>
            </a:r>
            <a:endParaRPr lang="en-US" sz="1400" i="1"/>
          </a:p>
        </p:txBody>
      </p:sp>
    </p:spTree>
    <p:extLst>
      <p:ext uri="{BB962C8B-B14F-4D97-AF65-F5344CB8AC3E}">
        <p14:creationId xmlns:p14="http://schemas.microsoft.com/office/powerpoint/2010/main" val="93031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9"/>
          <p:cNvSpPr>
            <a:spLocks noChangeArrowheads="1"/>
          </p:cNvSpPr>
          <p:nvPr/>
        </p:nvSpPr>
        <p:spPr bwMode="auto">
          <a:xfrm>
            <a:off x="0" y="6172200"/>
            <a:ext cx="9144000" cy="685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2"/>
          <p:cNvSpPr>
            <a:spLocks noGrp="1" noChangeArrowheads="1"/>
          </p:cNvSpPr>
          <p:nvPr>
            <p:ph type="title"/>
          </p:nvPr>
        </p:nvSpPr>
        <p:spPr bwMode="auto">
          <a:xfrm>
            <a:off x="1524000" y="811213"/>
            <a:ext cx="711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525588" y="1852613"/>
            <a:ext cx="711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2" name="Rectangle 18"/>
          <p:cNvSpPr>
            <a:spLocks noGrp="1" noChangeArrowheads="1"/>
          </p:cNvSpPr>
          <p:nvPr>
            <p:ph type="dt" sz="half" idx="2"/>
          </p:nvPr>
        </p:nvSpPr>
        <p:spPr bwMode="auto">
          <a:xfrm>
            <a:off x="7315200" y="152400"/>
            <a:ext cx="1600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vl1pPr>
          </a:lstStyle>
          <a:p>
            <a:fld id="{53D7C9B9-D64A-40A3-92CA-95F9FE730966}" type="datetime1">
              <a:rPr lang="en-US"/>
              <a:pPr/>
              <a:t>9/18/2014</a:t>
            </a:fld>
            <a:endParaRPr lang="en-US" sz="1400"/>
          </a:p>
        </p:txBody>
      </p:sp>
      <p:sp>
        <p:nvSpPr>
          <p:cNvPr id="1043" name="Rectangle 19"/>
          <p:cNvSpPr>
            <a:spLocks noGrp="1" noChangeArrowheads="1"/>
          </p:cNvSpPr>
          <p:nvPr>
            <p:ph type="ftr" sz="quarter" idx="3"/>
          </p:nvPr>
        </p:nvSpPr>
        <p:spPr bwMode="auto">
          <a:xfrm>
            <a:off x="228600" y="152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i="0"/>
            </a:lvl1pPr>
          </a:lstStyle>
          <a:p>
            <a:r>
              <a:rPr lang="en-US"/>
              <a:t>Customize header: View menu/Header and Footer</a:t>
            </a:r>
            <a:endParaRPr lang="en-US" sz="1400"/>
          </a:p>
        </p:txBody>
      </p:sp>
      <p:sp>
        <p:nvSpPr>
          <p:cNvPr id="1031" name="Line 36"/>
          <p:cNvSpPr>
            <a:spLocks noChangeShapeType="1"/>
          </p:cNvSpPr>
          <p:nvPr/>
        </p:nvSpPr>
        <p:spPr bwMode="auto">
          <a:xfrm>
            <a:off x="0" y="442913"/>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Line 37"/>
          <p:cNvSpPr>
            <a:spLocks noChangeShapeType="1"/>
          </p:cNvSpPr>
          <p:nvPr/>
        </p:nvSpPr>
        <p:spPr bwMode="auto">
          <a:xfrm>
            <a:off x="0" y="6156325"/>
            <a:ext cx="9144000" cy="0"/>
          </a:xfrm>
          <a:prstGeom prst="line">
            <a:avLst/>
          </a:prstGeom>
          <a:noFill/>
          <a:ln w="476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3" name="Picture 40" descr="iu_h_w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000" y="632460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Lst>
  <p:hf sldNum="0" hdr="0"/>
  <p:txStyles>
    <p:titleStyle>
      <a:lvl1pPr algn="l" rtl="0" eaLnBrk="0" fontAlgn="base" hangingPunct="0">
        <a:spcBef>
          <a:spcPct val="0"/>
        </a:spcBef>
        <a:spcAft>
          <a:spcPct val="0"/>
        </a:spcAft>
        <a:defRPr sz="3400" b="1">
          <a:solidFill>
            <a:schemeClr val="accent1"/>
          </a:solidFill>
          <a:latin typeface="+mj-lt"/>
          <a:ea typeface="+mj-ea"/>
          <a:cs typeface="ＭＳ Ｐゴシック" pitchFamily="1" charset="-128"/>
        </a:defRPr>
      </a:lvl1pPr>
      <a:lvl2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3400" b="1">
          <a:solidFill>
            <a:schemeClr val="accent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3400" b="1">
          <a:solidFill>
            <a:schemeClr val="accent1"/>
          </a:solidFill>
          <a:latin typeface="Arial" charset="0"/>
          <a:ea typeface="ＭＳ Ｐゴシック" pitchFamily="1" charset="-128"/>
        </a:defRPr>
      </a:lvl6pPr>
      <a:lvl7pPr marL="914400" algn="l" rtl="0" fontAlgn="base">
        <a:spcBef>
          <a:spcPct val="0"/>
        </a:spcBef>
        <a:spcAft>
          <a:spcPct val="0"/>
        </a:spcAft>
        <a:defRPr sz="3400" b="1">
          <a:solidFill>
            <a:schemeClr val="accent1"/>
          </a:solidFill>
          <a:latin typeface="Arial" charset="0"/>
          <a:ea typeface="ＭＳ Ｐゴシック" pitchFamily="1" charset="-128"/>
        </a:defRPr>
      </a:lvl7pPr>
      <a:lvl8pPr marL="1371600" algn="l" rtl="0" fontAlgn="base">
        <a:spcBef>
          <a:spcPct val="0"/>
        </a:spcBef>
        <a:spcAft>
          <a:spcPct val="0"/>
        </a:spcAft>
        <a:defRPr sz="3400" b="1">
          <a:solidFill>
            <a:schemeClr val="accent1"/>
          </a:solidFill>
          <a:latin typeface="Arial" charset="0"/>
          <a:ea typeface="ＭＳ Ｐゴシック" pitchFamily="1" charset="-128"/>
        </a:defRPr>
      </a:lvl8pPr>
      <a:lvl9pPr marL="1828800" algn="l" rtl="0" fontAlgn="base">
        <a:spcBef>
          <a:spcPct val="0"/>
        </a:spcBef>
        <a:spcAft>
          <a:spcPct val="0"/>
        </a:spcAft>
        <a:defRPr sz="3400" b="1">
          <a:solidFill>
            <a:schemeClr val="accent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pitchFamily="1" charset="-128"/>
        </a:defRPr>
      </a:lvl1pPr>
      <a:lvl2pPr marL="742950" indent="-285750" algn="l" rtl="0" eaLnBrk="0" fontAlgn="base" hangingPunct="0">
        <a:spcBef>
          <a:spcPct val="20000"/>
        </a:spcBef>
        <a:spcAft>
          <a:spcPct val="0"/>
        </a:spcAft>
        <a:defRPr sz="2800">
          <a:solidFill>
            <a:schemeClr val="tx1"/>
          </a:solidFill>
          <a:latin typeface="+mn-lt"/>
          <a:ea typeface="+mn-ea"/>
          <a:cs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hyperlink" Target="http://graduate.indihhhhhana.edu/pdf/achttp:/"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mailto:gerbers@indiana.edu" TargetMode="External"/><Relationship Id="rId3" Type="http://schemas.openxmlformats.org/officeDocument/2006/relationships/hyperlink" Target="mailto:jenningj@iu.edu" TargetMode="External"/><Relationship Id="rId7" Type="http://schemas.openxmlformats.org/officeDocument/2006/relationships/hyperlink" Target="mailto:allenka@indiana.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ylivings@iu.edu" TargetMode="External"/><Relationship Id="rId11" Type="http://schemas.openxmlformats.org/officeDocument/2006/relationships/hyperlink" Target="mailto:rgconway@iu.edu" TargetMode="External"/><Relationship Id="rId5" Type="http://schemas.openxmlformats.org/officeDocument/2006/relationships/hyperlink" Target="mailto:jebarron@iu.edu" TargetMode="External"/><Relationship Id="rId10" Type="http://schemas.openxmlformats.org/officeDocument/2006/relationships/hyperlink" Target="mailto:alwinfre@iu.edu" TargetMode="External"/><Relationship Id="rId4" Type="http://schemas.openxmlformats.org/officeDocument/2006/relationships/hyperlink" Target="mailto:ejnic@iu.edu" TargetMode="External"/><Relationship Id="rId9" Type="http://schemas.openxmlformats.org/officeDocument/2006/relationships/hyperlink" Target="mailto:druddick@iu.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sss.iu.edu/Pages/CourseCatalog.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app.iu.edu/programs/docs/Academic%20Approval%20Matrix.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graduate.indiana.edu/faculty-staff/membership.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druddick@iu.edu" TargetMode="External"/><Relationship Id="rId3" Type="http://schemas.openxmlformats.org/officeDocument/2006/relationships/hyperlink" Target="mailto:kbunch@iu.edu" TargetMode="External"/><Relationship Id="rId7" Type="http://schemas.openxmlformats.org/officeDocument/2006/relationships/hyperlink" Target="mailto:maehamil@i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alwinfre@iu.edu" TargetMode="External"/><Relationship Id="rId5" Type="http://schemas.openxmlformats.org/officeDocument/2006/relationships/hyperlink" Target="mailto:ytrevi&#241;o@iu.edu" TargetMode="External"/><Relationship Id="rId4" Type="http://schemas.openxmlformats.org/officeDocument/2006/relationships/hyperlink" Target="mailto:josmith@iu.edu" TargetMode="External"/><Relationship Id="rId9" Type="http://schemas.openxmlformats.org/officeDocument/2006/relationships/hyperlink" Target="mailto:gerbers@iu.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harepoint.iu.edu/sites/UGSAwardsAndFellowships/default.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llenka@indiana.edu" TargetMode="External"/><Relationship Id="rId2" Type="http://schemas.openxmlformats.org/officeDocument/2006/relationships/hyperlink" Target="mailto:ylivings@iu.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graduate.indiana.edu/admissions/financial-support/fellowships-awards/index.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gradgrnt@indiana.edu" TargetMode="External"/><Relationship Id="rId2" Type="http://schemas.openxmlformats.org/officeDocument/2006/relationships/hyperlink" Target="http://www.iub.edu/~gradgrn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nlharvey@iu.edu" TargetMode="External"/><Relationship Id="rId2" Type="http://schemas.openxmlformats.org/officeDocument/2006/relationships/hyperlink" Target="mailto:kbunch@iu.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graduate.indiana.edu/admissions/non-degree.shtml" TargetMode="External"/><Relationship Id="rId2" Type="http://schemas.openxmlformats.org/officeDocument/2006/relationships/hyperlink" Target="mailto:nondegr@indiana.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maehamil@indiana.ed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graduate.indiana.edu/faculty-staff/membership.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raduate.indiana.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mailto:gerbers@iu.edu"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ytrevi%C3%B1o@iu.edu" TargetMode="External"/><Relationship Id="rId3" Type="http://schemas.openxmlformats.org/officeDocument/2006/relationships/hyperlink" Target="mailto:jwimbush@iu.edu" TargetMode="External"/><Relationship Id="rId7" Type="http://schemas.openxmlformats.org/officeDocument/2006/relationships/hyperlink" Target="mailto:schmit@iu.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maehamil@iu.edu" TargetMode="External"/><Relationship Id="rId11" Type="http://schemas.openxmlformats.org/officeDocument/2006/relationships/hyperlink" Target="mailto:nlharvey@iu.edu" TargetMode="External"/><Relationship Id="rId5" Type="http://schemas.openxmlformats.org/officeDocument/2006/relationships/hyperlink" Target="mailto:jblum@iupui.edu" TargetMode="External"/><Relationship Id="rId10" Type="http://schemas.openxmlformats.org/officeDocument/2006/relationships/hyperlink" Target="mailto:josmith@iu.edu" TargetMode="External"/><Relationship Id="rId4" Type="http://schemas.openxmlformats.org/officeDocument/2006/relationships/hyperlink" Target="mailto:daleked@iu.edu" TargetMode="External"/><Relationship Id="rId9" Type="http://schemas.openxmlformats.org/officeDocument/2006/relationships/hyperlink" Target="mailto:kbunch@i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458788" y="1763713"/>
            <a:ext cx="8226425" cy="827087"/>
          </a:xfrm>
        </p:spPr>
        <p:txBody>
          <a:bodyPr/>
          <a:lstStyle/>
          <a:p>
            <a:pPr eaLnBrk="1" hangingPunct="1"/>
            <a:r>
              <a:rPr lang="en-US" i="1" dirty="0" smtClean="0"/>
              <a:t>September </a:t>
            </a:r>
            <a:r>
              <a:rPr lang="en-US" i="1" smtClean="0"/>
              <a:t>18 and 22, 2014</a:t>
            </a:r>
            <a:endParaRPr lang="en-US" sz="4000" i="1" dirty="0" smtClean="0"/>
          </a:p>
        </p:txBody>
      </p:sp>
      <p:sp>
        <p:nvSpPr>
          <p:cNvPr id="13315" name="Text Box 7"/>
          <p:cNvSpPr>
            <a:spLocks noGrp="1" noChangeArrowheads="1"/>
          </p:cNvSpPr>
          <p:nvPr>
            <p:ph type="ctrTitle"/>
          </p:nvPr>
        </p:nvSpPr>
        <p:spPr>
          <a:xfrm>
            <a:off x="533400" y="990600"/>
            <a:ext cx="8226425" cy="533400"/>
          </a:xfrm>
          <a:noFill/>
        </p:spPr>
        <p:txBody>
          <a:bodyPr/>
          <a:lstStyle/>
          <a:p>
            <a:r>
              <a:rPr lang="en-US" dirty="0" smtClean="0"/>
              <a:t>Academic Affairs Workshop</a:t>
            </a:r>
            <a:endParaRPr lang="en-US" sz="2000" dirty="0" smtClean="0">
              <a:solidFill>
                <a:schemeClr val="tx1"/>
              </a:solidFill>
            </a:endParaRPr>
          </a:p>
        </p:txBody>
      </p:sp>
      <p:sp>
        <p:nvSpPr>
          <p:cNvPr id="13316" name="Text Box 10"/>
          <p:cNvSpPr txBox="1">
            <a:spLocks noChangeArrowheads="1"/>
          </p:cNvSpPr>
          <p:nvPr/>
        </p:nvSpPr>
        <p:spPr bwMode="auto">
          <a:xfrm>
            <a:off x="463550" y="3033713"/>
            <a:ext cx="82264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algn="ctr"/>
            <a:r>
              <a:rPr lang="en-US" sz="1800" u="sng" dirty="0">
                <a:hlinkClick r:id="rId4"/>
              </a:rPr>
              <a:t>http://</a:t>
            </a:r>
            <a:r>
              <a:rPr lang="en-US" sz="1800" u="sng" dirty="0">
                <a:solidFill>
                  <a:schemeClr val="bg1"/>
                </a:solidFill>
                <a:hlinkClick r:id="rId4"/>
              </a:rPr>
              <a:t>graduate.indihhhhana.edu/pdf/ac</a:t>
            </a:r>
            <a:r>
              <a:rPr lang="en-US" sz="1800" u="sng" dirty="0">
                <a:solidFill>
                  <a:schemeClr val="bg1"/>
                </a:solidFill>
                <a:latin typeface="Calibri" pitchFamily="34" charset="0"/>
                <a:cs typeface="Calibri" pitchFamily="34" charset="0"/>
                <a:hlinkClick r:id="rId4"/>
              </a:rPr>
              <a:t>http</a:t>
            </a:r>
            <a:r>
              <a:rPr lang="en-US" sz="1800" u="sng" dirty="0">
                <a:solidFill>
                  <a:srgbClr val="0000FF"/>
                </a:solidFill>
                <a:latin typeface="Calibri" pitchFamily="34" charset="0"/>
                <a:cs typeface="Calibri" pitchFamily="34" charset="0"/>
                <a:hlinkClick r:id="rId4"/>
              </a:rPr>
              <a:t>://</a:t>
            </a:r>
            <a:endParaRPr lang="en-US" sz="1800" i="0" dirty="0">
              <a:solidFill>
                <a:schemeClr val="bg1"/>
              </a:solidFill>
            </a:endParaRPr>
          </a:p>
          <a:p>
            <a:pPr algn="ctr"/>
            <a:endParaRPr lang="en-US" sz="1800" i="0" dirty="0">
              <a:solidFill>
                <a:schemeClr val="bg1"/>
              </a:solidFill>
            </a:endParaRPr>
          </a:p>
          <a:p>
            <a:pPr algn="ctr"/>
            <a:r>
              <a:rPr lang="en-US" sz="1800" i="0" dirty="0">
                <a:solidFill>
                  <a:schemeClr val="bg1"/>
                </a:solidFill>
              </a:rPr>
              <a:t>Jody Smith, </a:t>
            </a:r>
            <a:r>
              <a:rPr lang="en-US" sz="1800" i="0" dirty="0" smtClean="0">
                <a:solidFill>
                  <a:schemeClr val="bg1"/>
                </a:solidFill>
              </a:rPr>
              <a:t>Assistant Director of Academic </a:t>
            </a:r>
            <a:r>
              <a:rPr lang="en-US" sz="1800" i="0" dirty="0">
                <a:solidFill>
                  <a:schemeClr val="bg1"/>
                </a:solidFill>
              </a:rPr>
              <a:t>Affairs </a:t>
            </a:r>
          </a:p>
          <a:p>
            <a:pPr algn="ctr"/>
            <a:r>
              <a:rPr lang="en-US" sz="1800" i="0" dirty="0" smtClean="0">
                <a:solidFill>
                  <a:schemeClr val="bg1"/>
                </a:solidFill>
              </a:rPr>
              <a:t>josmith@iu.edu</a:t>
            </a:r>
            <a:r>
              <a:rPr lang="en-US" sz="1800" i="0" dirty="0">
                <a:solidFill>
                  <a:schemeClr val="bg1"/>
                </a:solidFill>
              </a:rPr>
              <a:t>, 855-4010</a:t>
            </a:r>
            <a:endParaRPr lang="en-US" i="0" dirty="0"/>
          </a:p>
        </p:txBody>
      </p:sp>
      <p:sp>
        <p:nvSpPr>
          <p:cNvPr id="13317" name="Rectangle 22"/>
          <p:cNvSpPr>
            <a:spLocks noChangeArrowheads="1"/>
          </p:cNvSpPr>
          <p:nvPr/>
        </p:nvSpPr>
        <p:spPr bwMode="auto">
          <a:xfrm>
            <a:off x="457200" y="32004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a:solidFill>
                <a:schemeClr val="bg1"/>
              </a:solidFill>
            </a:endParaRPr>
          </a:p>
        </p:txBody>
      </p:sp>
      <p:pic>
        <p:nvPicPr>
          <p:cNvPr id="13318"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6"/>
          <p:cNvSpPr>
            <a:spLocks noChangeArrowheads="1"/>
          </p:cNvSpPr>
          <p:nvPr/>
        </p:nvSpPr>
        <p:spPr bwMode="auto">
          <a:xfrm>
            <a:off x="1981200" y="304800"/>
            <a:ext cx="5281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chemeClr val="bg1"/>
                </a:solidFill>
              </a:rPr>
              <a:t>The University Graduate School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47800" y="685800"/>
            <a:ext cx="7110413" cy="457200"/>
          </a:xfrm>
        </p:spPr>
        <p:txBody>
          <a:bodyPr/>
          <a:lstStyle/>
          <a:p>
            <a:pPr eaLnBrk="1" hangingPunct="1"/>
            <a:r>
              <a:rPr lang="en-US" sz="2400" dirty="0" smtClean="0"/>
              <a:t>Staffing (continued)</a:t>
            </a:r>
          </a:p>
        </p:txBody>
      </p:sp>
      <p:sp>
        <p:nvSpPr>
          <p:cNvPr id="14339" name="Rectangle 3"/>
          <p:cNvSpPr>
            <a:spLocks noGrp="1" noChangeArrowheads="1"/>
          </p:cNvSpPr>
          <p:nvPr>
            <p:ph type="body" idx="1"/>
          </p:nvPr>
        </p:nvSpPr>
        <p:spPr>
          <a:xfrm>
            <a:off x="1143000" y="762000"/>
            <a:ext cx="7415213" cy="5486400"/>
          </a:xfrm>
        </p:spPr>
        <p:txBody>
          <a:bodyPr/>
          <a:lstStyle/>
          <a:p>
            <a:pPr lvl="1" eaLnBrk="1" hangingPunct="1">
              <a:spcBef>
                <a:spcPts val="0"/>
              </a:spcBef>
              <a:buFont typeface="Arial" charset="0"/>
              <a:buChar char="•"/>
            </a:pPr>
            <a:endParaRPr lang="en-US" sz="1200" b="1" dirty="0" smtClean="0">
              <a:solidFill>
                <a:srgbClr val="7D110C"/>
              </a:solidFill>
            </a:endParaRPr>
          </a:p>
          <a:p>
            <a:pPr lvl="1" eaLnBrk="1" hangingPunct="1">
              <a:spcBef>
                <a:spcPts val="0"/>
              </a:spcBef>
              <a:buFont typeface="Arial" charset="0"/>
              <a:buChar char="•"/>
            </a:pPr>
            <a:endParaRPr lang="en-US" sz="1200" b="1" dirty="0" smtClean="0">
              <a:solidFill>
                <a:srgbClr val="7D110C"/>
              </a:solidFill>
            </a:endParaRPr>
          </a:p>
          <a:p>
            <a:pPr lvl="1" eaLnBrk="1" hangingPunct="1">
              <a:spcBef>
                <a:spcPts val="0"/>
              </a:spcBef>
              <a:buFont typeface="Arial" pitchFamily="34" charset="0"/>
              <a:buChar char="•"/>
            </a:pPr>
            <a:endParaRPr lang="en-US" sz="1200" b="1" dirty="0">
              <a:solidFill>
                <a:srgbClr val="7D110C"/>
              </a:solidFill>
            </a:endParaRPr>
          </a:p>
          <a:p>
            <a:pPr lvl="1" eaLnBrk="1" hangingPunct="1">
              <a:spcBef>
                <a:spcPts val="0"/>
              </a:spcBef>
              <a:buFont typeface="Arial" pitchFamily="34" charset="0"/>
              <a:buChar char="•"/>
            </a:pPr>
            <a:endParaRPr lang="en-US" sz="1200" b="1" dirty="0"/>
          </a:p>
          <a:p>
            <a:pPr lvl="1" eaLnBrk="1" hangingPunct="1">
              <a:spcBef>
                <a:spcPts val="0"/>
              </a:spcBef>
              <a:buFont typeface="Arial" pitchFamily="34" charset="0"/>
              <a:buChar char="•"/>
            </a:pPr>
            <a:r>
              <a:rPr lang="en-US" sz="1400" b="1" dirty="0">
                <a:solidFill>
                  <a:srgbClr val="7D110C"/>
                </a:solidFill>
              </a:rPr>
              <a:t>Julia Jennings, </a:t>
            </a:r>
            <a:r>
              <a:rPr lang="en-US" sz="1200" dirty="0"/>
              <a:t>Executive Administrative Assistant to the Dean (</a:t>
            </a:r>
            <a:r>
              <a:rPr lang="en-US" sz="1200" dirty="0">
                <a:hlinkClick r:id="rId3"/>
              </a:rPr>
              <a:t>jenningj@iu.edu</a:t>
            </a:r>
            <a:r>
              <a:rPr lang="en-US" sz="1200" dirty="0"/>
              <a:t>, </a:t>
            </a:r>
          </a:p>
          <a:p>
            <a:pPr marL="457200" lvl="1" indent="0" eaLnBrk="1" hangingPunct="1">
              <a:spcBef>
                <a:spcPts val="0"/>
              </a:spcBef>
            </a:pPr>
            <a:r>
              <a:rPr lang="en-US" sz="1200" dirty="0"/>
              <a:t>          855-5697 </a:t>
            </a:r>
            <a:endParaRPr lang="en-US" sz="1200" dirty="0" smtClean="0"/>
          </a:p>
          <a:p>
            <a:pPr marL="457200" lvl="1" indent="0" eaLnBrk="1" hangingPunct="1">
              <a:spcBef>
                <a:spcPts val="0"/>
              </a:spcBef>
            </a:pPr>
            <a:endParaRPr lang="en-US" sz="1200" dirty="0"/>
          </a:p>
          <a:p>
            <a:pPr lvl="1" eaLnBrk="1" hangingPunct="1">
              <a:spcBef>
                <a:spcPts val="0"/>
              </a:spcBef>
              <a:buFont typeface="Arial" pitchFamily="34" charset="0"/>
              <a:buChar char="•"/>
            </a:pPr>
            <a:r>
              <a:rPr lang="en-US" sz="1400" b="1" dirty="0" smtClean="0">
                <a:solidFill>
                  <a:srgbClr val="7D110C"/>
                </a:solidFill>
              </a:rPr>
              <a:t>Beth </a:t>
            </a:r>
            <a:r>
              <a:rPr lang="en-US" sz="1400" b="1" dirty="0">
                <a:solidFill>
                  <a:srgbClr val="7D110C"/>
                </a:solidFill>
              </a:rPr>
              <a:t>Nicodemus</a:t>
            </a:r>
            <a:r>
              <a:rPr lang="en-US" sz="1200" b="1" dirty="0">
                <a:solidFill>
                  <a:srgbClr val="7D110C"/>
                </a:solidFill>
              </a:rPr>
              <a:t>, </a:t>
            </a:r>
            <a:r>
              <a:rPr lang="en-US" sz="1200" dirty="0"/>
              <a:t>Systems and Database Specialist (</a:t>
            </a:r>
            <a:r>
              <a:rPr lang="en-US" sz="1200" dirty="0">
                <a:solidFill>
                  <a:srgbClr val="7D110C"/>
                </a:solidFill>
                <a:hlinkClick r:id="rId4"/>
              </a:rPr>
              <a:t>ejnic@iu.edu</a:t>
            </a:r>
            <a:r>
              <a:rPr lang="en-US" sz="1200" dirty="0">
                <a:solidFill>
                  <a:srgbClr val="7D110C"/>
                </a:solidFill>
              </a:rPr>
              <a:t>, </a:t>
            </a:r>
            <a:r>
              <a:rPr lang="en-US" sz="1200" dirty="0"/>
              <a:t>855-8854</a:t>
            </a:r>
            <a:r>
              <a:rPr lang="en-US" sz="1200" dirty="0" smtClean="0"/>
              <a:t>)</a:t>
            </a:r>
          </a:p>
          <a:p>
            <a:pPr lvl="1" eaLnBrk="1" hangingPunct="1">
              <a:spcBef>
                <a:spcPts val="0"/>
              </a:spcBef>
              <a:buFont typeface="Arial" pitchFamily="34" charset="0"/>
              <a:buChar char="•"/>
            </a:pPr>
            <a:endParaRPr lang="en-US" sz="1200" dirty="0"/>
          </a:p>
          <a:p>
            <a:pPr lvl="1" eaLnBrk="1" hangingPunct="1">
              <a:spcBef>
                <a:spcPts val="0"/>
              </a:spcBef>
              <a:buFont typeface="Arial" pitchFamily="34" charset="0"/>
              <a:buChar char="•"/>
            </a:pPr>
            <a:r>
              <a:rPr lang="en-US" sz="1400" b="1" dirty="0">
                <a:solidFill>
                  <a:srgbClr val="7D110C"/>
                </a:solidFill>
              </a:rPr>
              <a:t>Jennifer Barron</a:t>
            </a:r>
            <a:r>
              <a:rPr lang="en-US" sz="1200" b="1" dirty="0">
                <a:solidFill>
                  <a:srgbClr val="7D110C"/>
                </a:solidFill>
              </a:rPr>
              <a:t>, </a:t>
            </a:r>
            <a:r>
              <a:rPr lang="en-US" sz="1200" dirty="0">
                <a:solidFill>
                  <a:srgbClr val="000000"/>
                </a:solidFill>
              </a:rPr>
              <a:t>Program Coordinator, McNair Scholars Program (</a:t>
            </a:r>
            <a:r>
              <a:rPr lang="en-US" sz="1200" dirty="0">
                <a:solidFill>
                  <a:srgbClr val="000000"/>
                </a:solidFill>
                <a:hlinkClick r:id="rId5"/>
              </a:rPr>
              <a:t>jebarron@iu.edu</a:t>
            </a:r>
            <a:r>
              <a:rPr lang="en-US" sz="1200" dirty="0">
                <a:solidFill>
                  <a:srgbClr val="000000"/>
                </a:solidFill>
              </a:rPr>
              <a:t>, 	855-4005</a:t>
            </a:r>
            <a:r>
              <a:rPr lang="en-US" sz="1200" dirty="0" smtClean="0">
                <a:solidFill>
                  <a:srgbClr val="000000"/>
                </a:solidFill>
              </a:rPr>
              <a:t>)</a:t>
            </a:r>
          </a:p>
          <a:p>
            <a:pPr lvl="1" eaLnBrk="1" hangingPunct="1">
              <a:spcBef>
                <a:spcPts val="0"/>
              </a:spcBef>
              <a:buFont typeface="Arial" pitchFamily="34" charset="0"/>
              <a:buChar char="•"/>
            </a:pPr>
            <a:endParaRPr lang="en-US" sz="1200" dirty="0" smtClean="0">
              <a:solidFill>
                <a:srgbClr val="000000"/>
              </a:solidFill>
            </a:endParaRPr>
          </a:p>
          <a:p>
            <a:pPr lvl="1" eaLnBrk="1" hangingPunct="1">
              <a:spcBef>
                <a:spcPts val="0"/>
              </a:spcBef>
              <a:buFont typeface="Arial" pitchFamily="34" charset="0"/>
              <a:buChar char="•"/>
            </a:pPr>
            <a:r>
              <a:rPr lang="en-US" sz="1400" b="1" dirty="0">
                <a:solidFill>
                  <a:srgbClr val="7D110C"/>
                </a:solidFill>
              </a:rPr>
              <a:t>Yvonne Dwigans and Kerchanin Allen, </a:t>
            </a:r>
            <a:r>
              <a:rPr lang="en-US" sz="1200" dirty="0"/>
              <a:t>Graduate Fellowships and Awards Coordinator (</a:t>
            </a:r>
            <a:r>
              <a:rPr lang="en-US" sz="1200" dirty="0">
                <a:hlinkClick r:id="rId6"/>
              </a:rPr>
              <a:t>ylivings@iu.edu</a:t>
            </a:r>
            <a:r>
              <a:rPr lang="en-US" sz="1200" dirty="0"/>
              <a:t> and </a:t>
            </a:r>
            <a:r>
              <a:rPr lang="en-US" sz="1200" dirty="0">
                <a:hlinkClick r:id="rId7"/>
              </a:rPr>
              <a:t>allenka@indiana.edu</a:t>
            </a:r>
            <a:r>
              <a:rPr lang="en-US" sz="1200" dirty="0"/>
              <a:t>, 855-8852)</a:t>
            </a:r>
          </a:p>
          <a:p>
            <a:pPr lvl="1" eaLnBrk="1" hangingPunct="1">
              <a:spcBef>
                <a:spcPts val="0"/>
              </a:spcBef>
              <a:buFont typeface="Arial" pitchFamily="34" charset="0"/>
              <a:buChar char="•"/>
            </a:pPr>
            <a:endParaRPr lang="en-US" sz="1200" dirty="0">
              <a:solidFill>
                <a:srgbClr val="000000"/>
              </a:solidFill>
            </a:endParaRPr>
          </a:p>
          <a:p>
            <a:pPr lvl="1" eaLnBrk="1" hangingPunct="1">
              <a:spcBef>
                <a:spcPts val="0"/>
              </a:spcBef>
              <a:buFont typeface="Arial" pitchFamily="34" charset="0"/>
              <a:buChar char="•"/>
            </a:pPr>
            <a:r>
              <a:rPr lang="en-US" sz="1400" b="1" dirty="0">
                <a:solidFill>
                  <a:srgbClr val="7D110C"/>
                </a:solidFill>
              </a:rPr>
              <a:t>Shelley Gerber-Sparks,</a:t>
            </a:r>
            <a:r>
              <a:rPr lang="en-US" sz="1400" dirty="0">
                <a:solidFill>
                  <a:srgbClr val="000000"/>
                </a:solidFill>
              </a:rPr>
              <a:t> </a:t>
            </a:r>
            <a:r>
              <a:rPr lang="en-US" sz="1200" dirty="0">
                <a:solidFill>
                  <a:srgbClr val="000000"/>
                </a:solidFill>
              </a:rPr>
              <a:t>Ph.D. Recorder (</a:t>
            </a:r>
            <a:r>
              <a:rPr lang="en-US" sz="1200" dirty="0">
                <a:solidFill>
                  <a:srgbClr val="000000"/>
                </a:solidFill>
                <a:hlinkClick r:id="rId8"/>
              </a:rPr>
              <a:t>gerbers@iu.edu</a:t>
            </a:r>
            <a:r>
              <a:rPr lang="en-US" sz="1200" dirty="0">
                <a:solidFill>
                  <a:srgbClr val="000000"/>
                </a:solidFill>
              </a:rPr>
              <a:t>, 855-9345)</a:t>
            </a:r>
          </a:p>
          <a:p>
            <a:pPr marL="457200" lvl="1" indent="0" eaLnBrk="1" hangingPunct="1">
              <a:spcBef>
                <a:spcPts val="0"/>
              </a:spcBef>
            </a:pPr>
            <a:endParaRPr lang="en-US" sz="1200" b="1" dirty="0" smtClean="0">
              <a:solidFill>
                <a:srgbClr val="7D110C"/>
              </a:solidFill>
            </a:endParaRPr>
          </a:p>
          <a:p>
            <a:pPr lvl="1" eaLnBrk="1" hangingPunct="1">
              <a:spcBef>
                <a:spcPts val="0"/>
              </a:spcBef>
              <a:buFont typeface="Arial" pitchFamily="34" charset="0"/>
              <a:buChar char="•"/>
            </a:pPr>
            <a:r>
              <a:rPr lang="en-US" sz="1400" b="1" dirty="0" smtClean="0">
                <a:solidFill>
                  <a:srgbClr val="7D110C"/>
                </a:solidFill>
              </a:rPr>
              <a:t>Dana </a:t>
            </a:r>
            <a:r>
              <a:rPr lang="en-US" sz="1400" b="1" dirty="0">
                <a:solidFill>
                  <a:srgbClr val="7D110C"/>
                </a:solidFill>
              </a:rPr>
              <a:t>Harden</a:t>
            </a:r>
            <a:r>
              <a:rPr lang="en-US" sz="1200" b="1" dirty="0">
                <a:solidFill>
                  <a:srgbClr val="7D110C"/>
                </a:solidFill>
              </a:rPr>
              <a:t>, </a:t>
            </a:r>
            <a:r>
              <a:rPr lang="en-US" sz="1200" dirty="0"/>
              <a:t>Master’s Recorder (</a:t>
            </a:r>
            <a:r>
              <a:rPr lang="en-US" sz="1200" dirty="0">
                <a:solidFill>
                  <a:srgbClr val="7D110C"/>
                </a:solidFill>
                <a:hlinkClick r:id="rId9"/>
              </a:rPr>
              <a:t>druddick@iu.edu</a:t>
            </a:r>
            <a:r>
              <a:rPr lang="en-US" sz="1200" dirty="0">
                <a:solidFill>
                  <a:srgbClr val="7D110C"/>
                </a:solidFill>
              </a:rPr>
              <a:t>), </a:t>
            </a:r>
            <a:r>
              <a:rPr lang="en-US" sz="1200" dirty="0"/>
              <a:t>855-1117</a:t>
            </a:r>
            <a:r>
              <a:rPr lang="en-US" sz="1200" dirty="0" smtClean="0"/>
              <a:t>)</a:t>
            </a:r>
          </a:p>
          <a:p>
            <a:pPr lvl="1" eaLnBrk="1" hangingPunct="1">
              <a:spcBef>
                <a:spcPts val="0"/>
              </a:spcBef>
              <a:buFont typeface="Arial" pitchFamily="34" charset="0"/>
              <a:buChar char="•"/>
            </a:pPr>
            <a:endParaRPr lang="en-US" sz="1200" dirty="0"/>
          </a:p>
          <a:p>
            <a:pPr lvl="1" eaLnBrk="1" hangingPunct="1">
              <a:spcBef>
                <a:spcPts val="0"/>
              </a:spcBef>
              <a:buFont typeface="Arial" pitchFamily="34" charset="0"/>
              <a:buChar char="•"/>
            </a:pPr>
            <a:r>
              <a:rPr lang="en-US" sz="1400" b="1" dirty="0" smtClean="0">
                <a:solidFill>
                  <a:srgbClr val="7D110C"/>
                </a:solidFill>
              </a:rPr>
              <a:t>Autumn </a:t>
            </a:r>
            <a:r>
              <a:rPr lang="en-US" sz="1400" b="1" dirty="0">
                <a:solidFill>
                  <a:srgbClr val="7D110C"/>
                </a:solidFill>
              </a:rPr>
              <a:t>Winfrey, </a:t>
            </a:r>
            <a:r>
              <a:rPr lang="en-US" sz="1200" dirty="0"/>
              <a:t>Graduate Admissions and the Continuing </a:t>
            </a:r>
            <a:r>
              <a:rPr lang="en-US" sz="1200" dirty="0" err="1"/>
              <a:t>Nondegree</a:t>
            </a:r>
            <a:r>
              <a:rPr lang="en-US" sz="1200" dirty="0"/>
              <a:t> Program </a:t>
            </a:r>
          </a:p>
          <a:p>
            <a:pPr marL="457200" lvl="1" indent="0" eaLnBrk="1" hangingPunct="1">
              <a:spcBef>
                <a:spcPts val="0"/>
              </a:spcBef>
            </a:pPr>
            <a:r>
              <a:rPr lang="en-US" sz="1200" dirty="0"/>
              <a:t>          Coordinator (</a:t>
            </a:r>
            <a:r>
              <a:rPr lang="en-US" sz="1200" dirty="0">
                <a:hlinkClick r:id="rId10"/>
              </a:rPr>
              <a:t>alwinfre@iu.edu</a:t>
            </a:r>
            <a:r>
              <a:rPr lang="en-US" sz="1200" dirty="0"/>
              <a:t>, </a:t>
            </a:r>
            <a:r>
              <a:rPr lang="en-US" sz="1200" dirty="0">
                <a:solidFill>
                  <a:srgbClr val="000000"/>
                </a:solidFill>
              </a:rPr>
              <a:t>856-4503)</a:t>
            </a:r>
          </a:p>
          <a:p>
            <a:pPr marL="457200" lvl="1" indent="0" eaLnBrk="1" hangingPunct="1">
              <a:spcBef>
                <a:spcPts val="0"/>
              </a:spcBef>
            </a:pPr>
            <a:endParaRPr lang="en-US" sz="1200" dirty="0">
              <a:solidFill>
                <a:srgbClr val="000000"/>
              </a:solidFill>
            </a:endParaRPr>
          </a:p>
          <a:p>
            <a:pPr lvl="1" eaLnBrk="1" hangingPunct="1">
              <a:spcBef>
                <a:spcPts val="0"/>
              </a:spcBef>
              <a:buFont typeface="Arial" pitchFamily="34" charset="0"/>
              <a:buChar char="•"/>
            </a:pPr>
            <a:r>
              <a:rPr lang="en-US" sz="1400" b="1" dirty="0" smtClean="0">
                <a:solidFill>
                  <a:srgbClr val="7D110C"/>
                </a:solidFill>
              </a:rPr>
              <a:t>Rebecca </a:t>
            </a:r>
            <a:r>
              <a:rPr lang="en-US" sz="1400" b="1" dirty="0">
                <a:solidFill>
                  <a:srgbClr val="7D110C"/>
                </a:solidFill>
              </a:rPr>
              <a:t>Winkle, </a:t>
            </a:r>
            <a:r>
              <a:rPr lang="en-US" sz="1200" dirty="0" smtClean="0">
                <a:solidFill>
                  <a:srgbClr val="000000"/>
                </a:solidFill>
              </a:rPr>
              <a:t>Graduate Recruitment and Outreach Coordinator (</a:t>
            </a:r>
            <a:r>
              <a:rPr lang="en-US" sz="1200" dirty="0" smtClean="0">
                <a:solidFill>
                  <a:srgbClr val="000000"/>
                </a:solidFill>
                <a:hlinkClick r:id="rId11"/>
              </a:rPr>
              <a:t>rgconway@iu.edu</a:t>
            </a:r>
            <a:r>
              <a:rPr lang="en-US" sz="1200" dirty="0" smtClean="0">
                <a:solidFill>
                  <a:srgbClr val="000000"/>
                </a:solidFill>
              </a:rPr>
              <a:t>, 	855-4039)</a:t>
            </a:r>
          </a:p>
          <a:p>
            <a:pPr lvl="1" eaLnBrk="1" hangingPunct="1">
              <a:spcBef>
                <a:spcPts val="0"/>
              </a:spcBef>
              <a:buFont typeface="Arial" pitchFamily="34" charset="0"/>
              <a:buChar char="•"/>
            </a:pPr>
            <a:endParaRPr lang="en-US" sz="1200" dirty="0">
              <a:solidFill>
                <a:srgbClr val="000000"/>
              </a:solidFill>
            </a:endParaRPr>
          </a:p>
          <a:p>
            <a:pPr lvl="1" eaLnBrk="1" hangingPunct="1">
              <a:spcBef>
                <a:spcPts val="0"/>
              </a:spcBef>
              <a:buFont typeface="Arial" pitchFamily="34" charset="0"/>
              <a:buChar char="•"/>
            </a:pPr>
            <a:r>
              <a:rPr lang="en-US" sz="1400" b="1" dirty="0" smtClean="0">
                <a:solidFill>
                  <a:srgbClr val="7D110C"/>
                </a:solidFill>
              </a:rPr>
              <a:t>Vacancy,</a:t>
            </a:r>
            <a:r>
              <a:rPr lang="en-US" sz="1200" dirty="0" smtClean="0">
                <a:solidFill>
                  <a:srgbClr val="000000"/>
                </a:solidFill>
              </a:rPr>
              <a:t> Administrative Assistant to the Associate Dean (855-1362)</a:t>
            </a:r>
          </a:p>
          <a:p>
            <a:pPr lvl="1" eaLnBrk="1" hangingPunct="1">
              <a:spcBef>
                <a:spcPts val="0"/>
              </a:spcBef>
              <a:buFont typeface="Arial" pitchFamily="34" charset="0"/>
              <a:buChar char="•"/>
            </a:pPr>
            <a:endParaRPr lang="en-US" sz="1200" dirty="0">
              <a:solidFill>
                <a:srgbClr val="000000"/>
              </a:solidFill>
            </a:endParaRPr>
          </a:p>
          <a:p>
            <a:pPr lvl="1" eaLnBrk="1" hangingPunct="1">
              <a:spcBef>
                <a:spcPts val="0"/>
              </a:spcBef>
              <a:buFont typeface="Arial" pitchFamily="34" charset="0"/>
              <a:buChar char="•"/>
            </a:pPr>
            <a:endParaRPr lang="en-US" sz="1200" b="1" dirty="0" smtClean="0">
              <a:solidFill>
                <a:srgbClr val="7D110C"/>
              </a:solidFill>
            </a:endParaRPr>
          </a:p>
          <a:p>
            <a:pPr lvl="1" eaLnBrk="1" hangingPunct="1"/>
            <a:endParaRPr lang="en-US" sz="1400" dirty="0" smtClean="0">
              <a:solidFill>
                <a:srgbClr val="000000"/>
              </a:solidFill>
            </a:endParaRPr>
          </a:p>
          <a:p>
            <a:pPr lvl="1" eaLnBrk="1" hangingPunct="1"/>
            <a:endParaRPr lang="en-US" sz="1400" dirty="0" smtClean="0"/>
          </a:p>
        </p:txBody>
      </p:sp>
      <p:sp>
        <p:nvSpPr>
          <p:cNvPr id="14340"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14341" name="Footer Placeholder 4"/>
          <p:cNvSpPr txBox="1">
            <a:spLocks/>
          </p:cNvSpPr>
          <p:nvPr/>
        </p:nvSpPr>
        <p:spPr bwMode="auto">
          <a:xfrm>
            <a:off x="381000" y="1524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sz="1000" i="0" dirty="0"/>
          </a:p>
        </p:txBody>
      </p:sp>
      <p:sp>
        <p:nvSpPr>
          <p:cNvPr id="6"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890966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7"/>
          <p:cNvSpPr>
            <a:spLocks noGrp="1" noChangeArrowheads="1"/>
          </p:cNvSpPr>
          <p:nvPr>
            <p:ph type="ctrTitle"/>
          </p:nvPr>
        </p:nvSpPr>
        <p:spPr>
          <a:xfrm>
            <a:off x="457200" y="381000"/>
            <a:ext cx="8153400" cy="1143000"/>
          </a:xfrm>
        </p:spPr>
        <p:txBody>
          <a:bodyPr/>
          <a:lstStyle/>
          <a:p>
            <a:r>
              <a:rPr lang="en-US" sz="3600" dirty="0" smtClean="0"/>
              <a:t>Academics</a:t>
            </a:r>
            <a:endParaRPr lang="en-US" sz="3600" dirty="0" smtClean="0">
              <a:solidFill>
                <a:schemeClr val="tx1"/>
              </a:solidFill>
            </a:endParaRPr>
          </a:p>
        </p:txBody>
      </p:sp>
      <p:sp>
        <p:nvSpPr>
          <p:cNvPr id="51204" name="Text Box 10"/>
          <p:cNvSpPr txBox="1">
            <a:spLocks noChangeArrowheads="1"/>
          </p:cNvSpPr>
          <p:nvPr/>
        </p:nvSpPr>
        <p:spPr bwMode="auto">
          <a:xfrm>
            <a:off x="484188" y="2895600"/>
            <a:ext cx="83010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algn="ctr"/>
            <a:endParaRPr lang="en-US" sz="1800" i="0">
              <a:solidFill>
                <a:schemeClr val="bg1"/>
              </a:solidFill>
            </a:endParaRPr>
          </a:p>
          <a:p>
            <a:pPr algn="ctr"/>
            <a:endParaRPr lang="en-US" sz="1800" i="0">
              <a:solidFill>
                <a:schemeClr val="bg1"/>
              </a:solidFill>
            </a:endParaRPr>
          </a:p>
          <a:p>
            <a:pPr algn="ctr"/>
            <a:endParaRPr lang="en-US" sz="1800" i="0">
              <a:solidFill>
                <a:schemeClr val="bg1"/>
              </a:solidFill>
            </a:endParaRPr>
          </a:p>
          <a:p>
            <a:pPr algn="ctr"/>
            <a:r>
              <a:rPr lang="en-US" sz="1800" i="0">
                <a:solidFill>
                  <a:schemeClr val="bg1"/>
                </a:solidFill>
              </a:rPr>
              <a:t>David Daleke</a:t>
            </a:r>
          </a:p>
          <a:p>
            <a:pPr algn="ctr"/>
            <a:r>
              <a:rPr lang="en-US" sz="1800" i="0">
                <a:solidFill>
                  <a:schemeClr val="bg1"/>
                </a:solidFill>
              </a:rPr>
              <a:t>Jody Smith</a:t>
            </a:r>
          </a:p>
          <a:p>
            <a:pPr algn="ctr"/>
            <a:endParaRPr lang="en-US" sz="1400" i="0">
              <a:solidFill>
                <a:schemeClr val="bg1"/>
              </a:solidFill>
            </a:endParaRPr>
          </a:p>
          <a:p>
            <a:pPr algn="ctr"/>
            <a:endParaRPr lang="en-US" sz="1200" i="0">
              <a:solidFill>
                <a:schemeClr val="bg1"/>
              </a:solidFill>
            </a:endParaRPr>
          </a:p>
          <a:p>
            <a:pPr algn="ctr"/>
            <a:endParaRPr lang="en-US" sz="1400" i="0">
              <a:solidFill>
                <a:schemeClr val="bg1"/>
              </a:solidFill>
            </a:endParaRPr>
          </a:p>
          <a:p>
            <a:pPr algn="ctr"/>
            <a:endParaRPr lang="en-US" i="0"/>
          </a:p>
        </p:txBody>
      </p:sp>
      <p:sp>
        <p:nvSpPr>
          <p:cNvPr id="51205" name="Rectangle 22"/>
          <p:cNvSpPr>
            <a:spLocks noChangeArrowheads="1"/>
          </p:cNvSpPr>
          <p:nvPr/>
        </p:nvSpPr>
        <p:spPr bwMode="auto">
          <a:xfrm>
            <a:off x="457200" y="32766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400">
              <a:solidFill>
                <a:schemeClr val="bg1"/>
              </a:solidFill>
            </a:endParaRPr>
          </a:p>
        </p:txBody>
      </p:sp>
      <p:pic>
        <p:nvPicPr>
          <p:cNvPr id="5120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676400"/>
            <a:ext cx="8594029" cy="523220"/>
          </a:xfrm>
          <a:prstGeom prst="rect">
            <a:avLst/>
          </a:prstGeom>
          <a:noFill/>
        </p:spPr>
        <p:txBody>
          <a:bodyPr wrap="none" rtlCol="0">
            <a:spAutoFit/>
          </a:bodyPr>
          <a:lstStyle/>
          <a:p>
            <a:r>
              <a:rPr lang="en-US" sz="2800" dirty="0">
                <a:solidFill>
                  <a:schemeClr val="bg1"/>
                </a:solidFill>
              </a:rPr>
              <a:t>Bulletin, Curriculum, Degrees, and Graduate Faculty</a:t>
            </a:r>
          </a:p>
        </p:txBody>
      </p:sp>
    </p:spTree>
    <p:extLst>
      <p:ext uri="{BB962C8B-B14F-4D97-AF65-F5344CB8AC3E}">
        <p14:creationId xmlns:p14="http://schemas.microsoft.com/office/powerpoint/2010/main" val="2229264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txBox="1">
            <a:spLocks/>
          </p:cNvSpPr>
          <p:nvPr/>
        </p:nvSpPr>
        <p:spPr bwMode="auto">
          <a:xfrm>
            <a:off x="685800" y="838200"/>
            <a:ext cx="792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algn="ctr" eaLnBrk="1" hangingPunct="1"/>
            <a:r>
              <a:rPr lang="en-US" sz="3200" b="1" i="0" dirty="0">
                <a:solidFill>
                  <a:srgbClr val="7D110C"/>
                </a:solidFill>
              </a:rPr>
              <a:t>The University Graduate School</a:t>
            </a:r>
            <a:br>
              <a:rPr lang="en-US" sz="3200" b="1" i="0" dirty="0">
                <a:solidFill>
                  <a:srgbClr val="7D110C"/>
                </a:solidFill>
              </a:rPr>
            </a:br>
            <a:r>
              <a:rPr lang="en-US" sz="3200" b="1" i="0" dirty="0">
                <a:solidFill>
                  <a:srgbClr val="7D110C"/>
                </a:solidFill>
              </a:rPr>
              <a:t>Bulletin</a:t>
            </a:r>
          </a:p>
        </p:txBody>
      </p:sp>
      <p:sp>
        <p:nvSpPr>
          <p:cNvPr id="49155" name="Subtitle 2"/>
          <p:cNvSpPr txBox="1">
            <a:spLocks/>
          </p:cNvSpPr>
          <p:nvPr/>
        </p:nvSpPr>
        <p:spPr bwMode="auto">
          <a:xfrm>
            <a:off x="533400" y="22098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6988">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marL="800100" lvl="1" indent="-342900" eaLnBrk="1" hangingPunct="1">
              <a:lnSpc>
                <a:spcPct val="60000"/>
              </a:lnSpc>
              <a:spcBef>
                <a:spcPct val="20000"/>
              </a:spcBef>
              <a:buFont typeface="Arial"/>
              <a:buChar char="•"/>
            </a:pPr>
            <a:r>
              <a:rPr lang="en-US" i="0" dirty="0" smtClean="0"/>
              <a:t>Updated annually</a:t>
            </a:r>
          </a:p>
          <a:p>
            <a:pPr marL="457200" lvl="1" indent="0" eaLnBrk="1" hangingPunct="1">
              <a:lnSpc>
                <a:spcPct val="60000"/>
              </a:lnSpc>
              <a:spcBef>
                <a:spcPct val="20000"/>
              </a:spcBef>
            </a:pPr>
            <a:endParaRPr lang="en-US" i="0" dirty="0"/>
          </a:p>
          <a:p>
            <a:pPr lvl="1" eaLnBrk="1" hangingPunct="1">
              <a:lnSpc>
                <a:spcPct val="60000"/>
              </a:lnSpc>
              <a:spcBef>
                <a:spcPct val="20000"/>
              </a:spcBef>
              <a:buFont typeface="Arial" charset="0"/>
              <a:buChar char="•"/>
            </a:pPr>
            <a:r>
              <a:rPr lang="en-US" i="0" dirty="0" smtClean="0"/>
              <a:t>Deadline for 2015-2016 updates will be February 1</a:t>
            </a:r>
          </a:p>
          <a:p>
            <a:pPr marL="457200" lvl="1" indent="0" eaLnBrk="1" hangingPunct="1">
              <a:lnSpc>
                <a:spcPct val="60000"/>
              </a:lnSpc>
              <a:spcBef>
                <a:spcPct val="20000"/>
              </a:spcBef>
            </a:pPr>
            <a:endParaRPr lang="en-US" i="0" dirty="0"/>
          </a:p>
          <a:p>
            <a:pPr marL="800100" lvl="1" indent="-342900" eaLnBrk="1" hangingPunct="1">
              <a:lnSpc>
                <a:spcPct val="60000"/>
              </a:lnSpc>
              <a:spcBef>
                <a:spcPct val="20000"/>
              </a:spcBef>
              <a:buFont typeface="Arial" pitchFamily="34" charset="0"/>
              <a:buChar char="•"/>
            </a:pPr>
            <a:r>
              <a:rPr lang="en-US" i="0" dirty="0"/>
              <a:t>Verification of every change </a:t>
            </a:r>
            <a:r>
              <a:rPr lang="en-US" i="0" dirty="0" smtClean="0"/>
              <a:t>submitted</a:t>
            </a:r>
            <a:endParaRPr lang="en-US" i="0" dirty="0"/>
          </a:p>
          <a:p>
            <a:pPr eaLnBrk="1" hangingPunct="1">
              <a:lnSpc>
                <a:spcPct val="60000"/>
              </a:lnSpc>
              <a:spcBef>
                <a:spcPct val="20000"/>
              </a:spcBef>
            </a:pPr>
            <a:endParaRPr lang="en-US" i="0" dirty="0"/>
          </a:p>
          <a:p>
            <a:pPr lvl="1" eaLnBrk="1" hangingPunct="1">
              <a:lnSpc>
                <a:spcPct val="60000"/>
              </a:lnSpc>
              <a:spcBef>
                <a:spcPct val="20000"/>
              </a:spcBef>
              <a:buFont typeface="Arial" charset="0"/>
              <a:buChar char="•"/>
            </a:pPr>
            <a:r>
              <a:rPr lang="en-US" i="0" dirty="0" smtClean="0"/>
              <a:t>Department must carefully proof each new bulletin</a:t>
            </a:r>
          </a:p>
          <a:p>
            <a:pPr lvl="1" eaLnBrk="1" hangingPunct="1">
              <a:lnSpc>
                <a:spcPct val="60000"/>
              </a:lnSpc>
              <a:spcBef>
                <a:spcPct val="20000"/>
              </a:spcBef>
              <a:buFont typeface="Arial" charset="0"/>
              <a:buChar char="•"/>
            </a:pPr>
            <a:endParaRPr lang="en-US" i="0" dirty="0"/>
          </a:p>
          <a:p>
            <a:pPr lvl="1" eaLnBrk="1" hangingPunct="1">
              <a:lnSpc>
                <a:spcPct val="60000"/>
              </a:lnSpc>
              <a:spcBef>
                <a:spcPct val="20000"/>
              </a:spcBef>
              <a:buFont typeface="Arial" charset="0"/>
              <a:buChar char="•"/>
            </a:pPr>
            <a:r>
              <a:rPr lang="en-US" i="0" dirty="0" smtClean="0"/>
              <a:t>Two options, but online most correct</a:t>
            </a:r>
            <a:endParaRPr lang="en-US" i="0" dirty="0"/>
          </a:p>
        </p:txBody>
      </p:sp>
      <p:sp>
        <p:nvSpPr>
          <p:cNvPr id="52229"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a:xfrm>
            <a:off x="228600" y="152400"/>
            <a:ext cx="63246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900742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838200" y="1447800"/>
            <a:ext cx="7415213" cy="4343400"/>
          </a:xfrm>
        </p:spPr>
        <p:txBody>
          <a:bodyPr/>
          <a:lstStyle/>
          <a:p>
            <a:pPr>
              <a:lnSpc>
                <a:spcPct val="90000"/>
              </a:lnSpc>
            </a:pPr>
            <a:r>
              <a:rPr lang="en-US" sz="1800" dirty="0" smtClean="0">
                <a:solidFill>
                  <a:srgbClr val="363738"/>
                </a:solidFill>
              </a:rPr>
              <a:t>The Graduate School requires syllabus information. You have two options for providing syllabus information via </a:t>
            </a:r>
            <a:r>
              <a:rPr lang="en-US" sz="1800" dirty="0" err="1" smtClean="0">
                <a:solidFill>
                  <a:srgbClr val="363738"/>
                </a:solidFill>
              </a:rPr>
              <a:t>CARMIn</a:t>
            </a:r>
            <a:r>
              <a:rPr lang="en-US" sz="1800" dirty="0" smtClean="0">
                <a:solidFill>
                  <a:srgbClr val="363738"/>
                </a:solidFill>
              </a:rPr>
              <a:t>:</a:t>
            </a:r>
          </a:p>
          <a:p>
            <a:pPr lvl="1">
              <a:lnSpc>
                <a:spcPct val="90000"/>
              </a:lnSpc>
              <a:buFont typeface="Wingdings" pitchFamily="2" charset="2"/>
              <a:buChar char="Ø"/>
            </a:pPr>
            <a:r>
              <a:rPr lang="en-US" sz="1600" dirty="0" smtClean="0">
                <a:solidFill>
                  <a:srgbClr val="363738"/>
                </a:solidFill>
              </a:rPr>
              <a:t>Answer the “Essential Syllabus Information” questions (ESI 1-5)</a:t>
            </a:r>
          </a:p>
          <a:p>
            <a:pPr lvl="1">
              <a:lnSpc>
                <a:spcPct val="90000"/>
              </a:lnSpc>
              <a:buFont typeface="Wingdings" pitchFamily="2" charset="2"/>
              <a:buChar char="Ø"/>
            </a:pPr>
            <a:r>
              <a:rPr lang="en-US" sz="1600" dirty="0" smtClean="0">
                <a:solidFill>
                  <a:srgbClr val="363738"/>
                </a:solidFill>
              </a:rPr>
              <a:t>Attach a syllabus to the course request</a:t>
            </a:r>
          </a:p>
          <a:p>
            <a:pPr lvl="1">
              <a:lnSpc>
                <a:spcPct val="90000"/>
              </a:lnSpc>
              <a:buFont typeface="Wingdings" pitchFamily="2" charset="2"/>
              <a:buChar char="Ø"/>
            </a:pPr>
            <a:endParaRPr lang="en-US" sz="800" dirty="0" smtClean="0">
              <a:solidFill>
                <a:srgbClr val="363738"/>
              </a:solidFill>
            </a:endParaRPr>
          </a:p>
          <a:p>
            <a:pPr>
              <a:lnSpc>
                <a:spcPct val="90000"/>
              </a:lnSpc>
            </a:pPr>
            <a:r>
              <a:rPr lang="en-US" sz="1800" dirty="0" smtClean="0">
                <a:solidFill>
                  <a:srgbClr val="363738"/>
                </a:solidFill>
              </a:rPr>
              <a:t>Complete #16 (Course Description) as that information will eventually be used by the WCMS system and automatically appear in the bulletin. </a:t>
            </a:r>
            <a:r>
              <a:rPr lang="en-US" sz="1800" u="sng" dirty="0" smtClean="0">
                <a:solidFill>
                  <a:srgbClr val="363738"/>
                </a:solidFill>
              </a:rPr>
              <a:t>Maximum of 50 words</a:t>
            </a:r>
            <a:r>
              <a:rPr lang="en-US" sz="1800" dirty="0" smtClean="0">
                <a:solidFill>
                  <a:srgbClr val="363738"/>
                </a:solidFill>
              </a:rPr>
              <a:t>. </a:t>
            </a:r>
          </a:p>
          <a:p>
            <a:pPr>
              <a:lnSpc>
                <a:spcPct val="90000"/>
              </a:lnSpc>
            </a:pPr>
            <a:endParaRPr lang="en-US" sz="800" dirty="0" smtClean="0">
              <a:solidFill>
                <a:srgbClr val="363738"/>
              </a:solidFill>
            </a:endParaRPr>
          </a:p>
          <a:p>
            <a:pPr>
              <a:lnSpc>
                <a:spcPct val="90000"/>
              </a:lnSpc>
            </a:pPr>
            <a:r>
              <a:rPr lang="en-US" sz="1800" dirty="0" smtClean="0">
                <a:solidFill>
                  <a:srgbClr val="363738"/>
                </a:solidFill>
              </a:rPr>
              <a:t>A learning assessment rubric is also required in #ESI-5 for accreditation purposes (i.e., A description of major course requirements and percentage breakdowns—for example: participation, 5%; three essays at 15% each; two exams at 25% each).</a:t>
            </a:r>
          </a:p>
          <a:p>
            <a:pPr>
              <a:lnSpc>
                <a:spcPct val="90000"/>
              </a:lnSpc>
            </a:pPr>
            <a:endParaRPr lang="en-US" sz="800" dirty="0">
              <a:solidFill>
                <a:srgbClr val="363738"/>
              </a:solidFill>
            </a:endParaRPr>
          </a:p>
          <a:p>
            <a:pPr lvl="0">
              <a:lnSpc>
                <a:spcPct val="90000"/>
              </a:lnSpc>
            </a:pPr>
            <a:r>
              <a:rPr lang="en-US" sz="1800" dirty="0" smtClean="0"/>
              <a:t>If a course </a:t>
            </a:r>
            <a:r>
              <a:rPr lang="en-US" sz="1800" dirty="0"/>
              <a:t>carries both undergraduate and graduate credit, please explain how the expectations of quantity and quality of work will differ for undergraduate and graduate enrollees.</a:t>
            </a:r>
          </a:p>
          <a:p>
            <a:pPr>
              <a:lnSpc>
                <a:spcPct val="90000"/>
              </a:lnSpc>
            </a:pPr>
            <a:endParaRPr lang="en-US" sz="1800" dirty="0" smtClean="0">
              <a:solidFill>
                <a:srgbClr val="363738"/>
              </a:solidFill>
            </a:endParaRPr>
          </a:p>
          <a:p>
            <a:pPr>
              <a:lnSpc>
                <a:spcPct val="90000"/>
              </a:lnSpc>
            </a:pPr>
            <a:endParaRPr lang="en-US" sz="1800" dirty="0">
              <a:solidFill>
                <a:srgbClr val="363738"/>
              </a:solidFill>
            </a:endParaRPr>
          </a:p>
          <a:p>
            <a:pPr>
              <a:lnSpc>
                <a:spcPct val="90000"/>
              </a:lnSpc>
            </a:pPr>
            <a:endParaRPr lang="en-US" sz="1800" dirty="0" smtClean="0">
              <a:solidFill>
                <a:srgbClr val="363738"/>
              </a:solidFill>
            </a:endParaRPr>
          </a:p>
          <a:p>
            <a:pPr>
              <a:lnSpc>
                <a:spcPct val="90000"/>
              </a:lnSpc>
              <a:buFontTx/>
              <a:buNone/>
            </a:pPr>
            <a:endParaRPr lang="en-US" sz="2000" b="1" dirty="0" smtClean="0">
              <a:solidFill>
                <a:srgbClr val="363738"/>
              </a:solidFill>
            </a:endParaRPr>
          </a:p>
          <a:p>
            <a:pPr>
              <a:lnSpc>
                <a:spcPct val="90000"/>
              </a:lnSpc>
              <a:buFontTx/>
              <a:buNone/>
            </a:pPr>
            <a:endParaRPr lang="en-US" sz="1800" dirty="0" smtClean="0">
              <a:solidFill>
                <a:srgbClr val="363738"/>
              </a:solidFill>
            </a:endParaRPr>
          </a:p>
          <a:p>
            <a:pPr marL="457200" lvl="1" indent="0">
              <a:lnSpc>
                <a:spcPct val="90000"/>
              </a:lnSpc>
            </a:pPr>
            <a:endParaRPr lang="en-US" dirty="0" smtClean="0">
              <a:solidFill>
                <a:srgbClr val="363738"/>
              </a:solidFill>
            </a:endParaRPr>
          </a:p>
        </p:txBody>
      </p:sp>
      <p:sp>
        <p:nvSpPr>
          <p:cNvPr id="53251" name="Title 2"/>
          <p:cNvSpPr>
            <a:spLocks noGrp="1"/>
          </p:cNvSpPr>
          <p:nvPr>
            <p:ph type="title"/>
          </p:nvPr>
        </p:nvSpPr>
        <p:spPr>
          <a:xfrm>
            <a:off x="381000" y="457200"/>
            <a:ext cx="8229600" cy="914400"/>
          </a:xfrm>
        </p:spPr>
        <p:txBody>
          <a:bodyPr/>
          <a:lstStyle/>
          <a:p>
            <a:pPr algn="ctr"/>
            <a:r>
              <a:rPr lang="en-US" dirty="0" smtClean="0">
                <a:solidFill>
                  <a:srgbClr val="7D110C"/>
                </a:solidFill>
              </a:rPr>
              <a:t>Curriculum</a:t>
            </a:r>
            <a:br>
              <a:rPr lang="en-US" dirty="0" smtClean="0">
                <a:solidFill>
                  <a:srgbClr val="7D110C"/>
                </a:solidFill>
              </a:rPr>
            </a:br>
            <a:r>
              <a:rPr lang="en-US" sz="2000" dirty="0" smtClean="0">
                <a:solidFill>
                  <a:srgbClr val="7D110C"/>
                </a:solidFill>
              </a:rPr>
              <a:t>Important Things to Know</a:t>
            </a:r>
          </a:p>
        </p:txBody>
      </p:sp>
      <p:sp>
        <p:nvSpPr>
          <p:cNvPr id="53253"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92791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685800" y="1905000"/>
            <a:ext cx="7950200" cy="4114800"/>
          </a:xfrm>
        </p:spPr>
        <p:txBody>
          <a:bodyPr/>
          <a:lstStyle/>
          <a:p>
            <a:pPr>
              <a:lnSpc>
                <a:spcPct val="80000"/>
              </a:lnSpc>
            </a:pPr>
            <a:r>
              <a:rPr lang="en-US" sz="1800" dirty="0" smtClean="0">
                <a:solidFill>
                  <a:srgbClr val="363738"/>
                </a:solidFill>
              </a:rPr>
              <a:t>Course requests go on the 30-day University-wide remonstrance list that is administered by University Student Services and Systems (USSS)</a:t>
            </a:r>
          </a:p>
          <a:p>
            <a:pPr>
              <a:lnSpc>
                <a:spcPct val="80000"/>
              </a:lnSpc>
            </a:pPr>
            <a:endParaRPr lang="en-US" sz="1800" dirty="0" smtClean="0">
              <a:solidFill>
                <a:srgbClr val="363738"/>
              </a:solidFill>
            </a:endParaRPr>
          </a:p>
          <a:p>
            <a:pPr>
              <a:lnSpc>
                <a:spcPct val="80000"/>
              </a:lnSpc>
            </a:pPr>
            <a:r>
              <a:rPr lang="en-US" sz="1800" dirty="0" smtClean="0">
                <a:solidFill>
                  <a:srgbClr val="363738"/>
                </a:solidFill>
              </a:rPr>
              <a:t>A new remonstrance list is posted the first business day of each month</a:t>
            </a:r>
          </a:p>
          <a:p>
            <a:pPr>
              <a:lnSpc>
                <a:spcPct val="80000"/>
              </a:lnSpc>
            </a:pPr>
            <a:endParaRPr lang="en-US" sz="1800" dirty="0" smtClean="0">
              <a:solidFill>
                <a:srgbClr val="363738"/>
              </a:solidFill>
            </a:endParaRPr>
          </a:p>
          <a:p>
            <a:pPr>
              <a:lnSpc>
                <a:spcPct val="80000"/>
              </a:lnSpc>
            </a:pPr>
            <a:r>
              <a:rPr lang="en-US" sz="1800" dirty="0" smtClean="0">
                <a:solidFill>
                  <a:srgbClr val="363738"/>
                </a:solidFill>
              </a:rPr>
              <a:t>After the 30-day remonstrance period, the course form is routed to The University Graduate School and then USSS for final approvals</a:t>
            </a:r>
          </a:p>
          <a:p>
            <a:pPr>
              <a:lnSpc>
                <a:spcPct val="80000"/>
              </a:lnSpc>
            </a:pPr>
            <a:endParaRPr lang="en-US" sz="1800" dirty="0" smtClean="0">
              <a:solidFill>
                <a:srgbClr val="363738"/>
              </a:solidFill>
            </a:endParaRPr>
          </a:p>
          <a:p>
            <a:pPr>
              <a:lnSpc>
                <a:spcPct val="80000"/>
              </a:lnSpc>
            </a:pPr>
            <a:r>
              <a:rPr lang="en-US" sz="1800" dirty="0" smtClean="0">
                <a:solidFill>
                  <a:srgbClr val="363738"/>
                </a:solidFill>
              </a:rPr>
              <a:t>Please contact Mandy Bartley (bartley@iu.edu) if you are unfamiliar with </a:t>
            </a:r>
            <a:r>
              <a:rPr lang="en-US" sz="1800" dirty="0" err="1" smtClean="0">
                <a:solidFill>
                  <a:srgbClr val="363738"/>
                </a:solidFill>
              </a:rPr>
              <a:t>CARMIn</a:t>
            </a:r>
            <a:r>
              <a:rPr lang="en-US" sz="1800" dirty="0" smtClean="0">
                <a:solidFill>
                  <a:srgbClr val="363738"/>
                </a:solidFill>
              </a:rPr>
              <a:t> (the electronic course approval system), there are job aids available at the USSS training </a:t>
            </a:r>
            <a:r>
              <a:rPr lang="en-US" sz="1800" dirty="0">
                <a:solidFill>
                  <a:srgbClr val="363738"/>
                </a:solidFill>
              </a:rPr>
              <a:t>website (</a:t>
            </a:r>
            <a:r>
              <a:rPr lang="en-US" sz="1800" dirty="0">
                <a:solidFill>
                  <a:srgbClr val="363738"/>
                </a:solidFill>
                <a:hlinkClick r:id="rId3"/>
              </a:rPr>
              <a:t>https://</a:t>
            </a:r>
            <a:r>
              <a:rPr lang="en-US" sz="1800" dirty="0" smtClean="0">
                <a:solidFill>
                  <a:srgbClr val="363738"/>
                </a:solidFill>
                <a:hlinkClick r:id="rId3"/>
              </a:rPr>
              <a:t>usss.iu.edu/Pages/CourseCatalog.aspx</a:t>
            </a:r>
            <a:r>
              <a:rPr lang="en-US" sz="1800" dirty="0" smtClean="0">
                <a:solidFill>
                  <a:srgbClr val="363738"/>
                </a:solidFill>
              </a:rPr>
              <a:t>) </a:t>
            </a:r>
          </a:p>
          <a:p>
            <a:pPr>
              <a:lnSpc>
                <a:spcPct val="80000"/>
              </a:lnSpc>
            </a:pPr>
            <a:endParaRPr lang="en-US" sz="1800" dirty="0" smtClean="0">
              <a:solidFill>
                <a:srgbClr val="363738"/>
              </a:solidFill>
            </a:endParaRPr>
          </a:p>
        </p:txBody>
      </p:sp>
      <p:sp>
        <p:nvSpPr>
          <p:cNvPr id="54275" name="Title 2"/>
          <p:cNvSpPr>
            <a:spLocks noGrp="1"/>
          </p:cNvSpPr>
          <p:nvPr>
            <p:ph type="title"/>
          </p:nvPr>
        </p:nvSpPr>
        <p:spPr>
          <a:xfrm>
            <a:off x="381000" y="533400"/>
            <a:ext cx="8229600" cy="838200"/>
          </a:xfrm>
        </p:spPr>
        <p:txBody>
          <a:bodyPr/>
          <a:lstStyle/>
          <a:p>
            <a:pPr algn="ctr"/>
            <a:r>
              <a:rPr lang="en-US" sz="3200" dirty="0">
                <a:solidFill>
                  <a:srgbClr val="7D110C"/>
                </a:solidFill>
              </a:rPr>
              <a:t>Curriculum</a:t>
            </a:r>
            <a:r>
              <a:rPr lang="en-US" sz="2000" dirty="0">
                <a:solidFill>
                  <a:srgbClr val="7D110C"/>
                </a:solidFill>
              </a:rPr>
              <a:t/>
            </a:r>
            <a:br>
              <a:rPr lang="en-US" sz="2000" dirty="0">
                <a:solidFill>
                  <a:srgbClr val="7D110C"/>
                </a:solidFill>
              </a:rPr>
            </a:br>
            <a:r>
              <a:rPr lang="en-US" sz="2000" dirty="0">
                <a:solidFill>
                  <a:srgbClr val="7D110C"/>
                </a:solidFill>
              </a:rPr>
              <a:t>Important Things to </a:t>
            </a:r>
            <a:r>
              <a:rPr lang="en-US" sz="2000" dirty="0" smtClean="0">
                <a:solidFill>
                  <a:srgbClr val="7D110C"/>
                </a:solidFill>
              </a:rPr>
              <a:t>Know (Continued)</a:t>
            </a:r>
          </a:p>
        </p:txBody>
      </p:sp>
      <p:sp>
        <p:nvSpPr>
          <p:cNvPr id="54277"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6" name="Footer Placeholder 4"/>
          <p:cNvSpPr txBox="1">
            <a:spLocks/>
          </p:cNvSpPr>
          <p:nvPr/>
        </p:nvSpPr>
        <p:spPr bwMode="auto">
          <a:xfrm>
            <a:off x="0" y="1143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i="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286000" algn="l" defTabSz="914400" rtl="0" eaLnBrk="1" latinLnBrk="0" hangingPunct="1">
              <a:defRPr sz="2400" i="1" kern="1200">
                <a:solidFill>
                  <a:schemeClr val="tx1"/>
                </a:solidFill>
                <a:latin typeface="Arial" charset="0"/>
                <a:ea typeface="ＭＳ Ｐゴシック" charset="-128"/>
                <a:cs typeface="+mn-cs"/>
              </a:defRPr>
            </a:lvl6pPr>
            <a:lvl7pPr marL="2743200" algn="l" defTabSz="914400" rtl="0" eaLnBrk="1" latinLnBrk="0" hangingPunct="1">
              <a:defRPr sz="2400" i="1" kern="1200">
                <a:solidFill>
                  <a:schemeClr val="tx1"/>
                </a:solidFill>
                <a:latin typeface="Arial" charset="0"/>
                <a:ea typeface="ＭＳ Ｐゴシック" charset="-128"/>
                <a:cs typeface="+mn-cs"/>
              </a:defRPr>
            </a:lvl7pPr>
            <a:lvl8pPr marL="3200400" algn="l" defTabSz="914400" rtl="0" eaLnBrk="1" latinLnBrk="0" hangingPunct="1">
              <a:defRPr sz="2400" i="1" kern="1200">
                <a:solidFill>
                  <a:schemeClr val="tx1"/>
                </a:solidFill>
                <a:latin typeface="Arial" charset="0"/>
                <a:ea typeface="ＭＳ Ｐゴシック" charset="-128"/>
                <a:cs typeface="+mn-cs"/>
              </a:defRPr>
            </a:lvl8pPr>
            <a:lvl9pPr marL="3657600" algn="l" defTabSz="914400" rtl="0" eaLnBrk="1" latinLnBrk="0" hangingPunct="1">
              <a:defRPr sz="2400" i="1" kern="1200">
                <a:solidFill>
                  <a:schemeClr val="tx1"/>
                </a:solidFill>
                <a:latin typeface="Arial" charset="0"/>
                <a:ea typeface="ＭＳ Ｐゴシック" charset="-128"/>
                <a:cs typeface="+mn-cs"/>
              </a:defRPr>
            </a:lvl9pPr>
          </a:lstStyle>
          <a:p>
            <a:pPr>
              <a:defRPr/>
            </a:pPr>
            <a:endParaRPr lang="en-US" sz="1000" i="1" dirty="0"/>
          </a:p>
        </p:txBody>
      </p:sp>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097527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304800" y="1371600"/>
            <a:ext cx="8534400" cy="4648200"/>
          </a:xfrm>
        </p:spPr>
        <p:txBody>
          <a:bodyPr/>
          <a:lstStyle/>
          <a:p>
            <a:pPr>
              <a:lnSpc>
                <a:spcPct val="80000"/>
              </a:lnSpc>
              <a:buFont typeface="Arial" panose="020B0604020202020204" pitchFamily="34" charset="0"/>
              <a:buChar char="•"/>
            </a:pPr>
            <a:r>
              <a:rPr lang="en-US" sz="1800" b="1" dirty="0" smtClean="0">
                <a:solidFill>
                  <a:srgbClr val="7D110C"/>
                </a:solidFill>
              </a:rPr>
              <a:t>Degrees:  </a:t>
            </a:r>
            <a:r>
              <a:rPr lang="en-US" sz="1800" dirty="0" smtClean="0">
                <a:solidFill>
                  <a:srgbClr val="363738"/>
                </a:solidFill>
              </a:rPr>
              <a:t>Before a concentration, minor, graduate certificate, or degree can be conferred, its requirements must be in the University Graduate School’s </a:t>
            </a:r>
            <a:r>
              <a:rPr lang="en-US" sz="1800" i="1" dirty="0" smtClean="0">
                <a:solidFill>
                  <a:srgbClr val="363738"/>
                </a:solidFill>
              </a:rPr>
              <a:t>Bulletin </a:t>
            </a:r>
            <a:r>
              <a:rPr lang="en-US" sz="1800" dirty="0" smtClean="0">
                <a:solidFill>
                  <a:srgbClr val="363738"/>
                </a:solidFill>
              </a:rPr>
              <a:t>after having been approved by all required levels of administrative approval.  	</a:t>
            </a:r>
          </a:p>
          <a:p>
            <a:pPr lvl="1">
              <a:lnSpc>
                <a:spcPct val="80000"/>
              </a:lnSpc>
              <a:buFont typeface="Wingdings" panose="05000000000000000000" pitchFamily="2" charset="2"/>
              <a:buChar char="Ø"/>
            </a:pPr>
            <a:r>
              <a:rPr lang="en-US" sz="1800" dirty="0" smtClean="0">
                <a:solidFill>
                  <a:srgbClr val="363738"/>
                </a:solidFill>
              </a:rPr>
              <a:t>See the Matrix for Administrative Approval Process for New Programs at </a:t>
            </a:r>
            <a:r>
              <a:rPr lang="en-US" sz="1800" dirty="0" smtClean="0">
                <a:solidFill>
                  <a:srgbClr val="363738"/>
                </a:solidFill>
                <a:hlinkClick r:id="rId3"/>
              </a:rPr>
              <a:t>http</a:t>
            </a:r>
            <a:r>
              <a:rPr lang="en-US" sz="1800" dirty="0">
                <a:solidFill>
                  <a:srgbClr val="363738"/>
                </a:solidFill>
                <a:hlinkClick r:id="rId3"/>
              </a:rPr>
              <a:t>://</a:t>
            </a:r>
            <a:r>
              <a:rPr lang="en-US" sz="1800" dirty="0" smtClean="0">
                <a:solidFill>
                  <a:srgbClr val="363738"/>
                </a:solidFill>
                <a:hlinkClick r:id="rId3"/>
              </a:rPr>
              <a:t>uapp.iu.edu/programs/docs/Academic%20Approval%20Matrix.pdf</a:t>
            </a:r>
            <a:r>
              <a:rPr lang="en-US" sz="1800" dirty="0" smtClean="0">
                <a:solidFill>
                  <a:srgbClr val="363738"/>
                </a:solidFill>
              </a:rPr>
              <a:t>) </a:t>
            </a:r>
          </a:p>
          <a:p>
            <a:pPr lvl="1">
              <a:lnSpc>
                <a:spcPct val="80000"/>
              </a:lnSpc>
              <a:buFont typeface="Wingdings" panose="05000000000000000000" pitchFamily="2" charset="2"/>
              <a:buChar char="Ø"/>
            </a:pPr>
            <a:r>
              <a:rPr lang="en-US" sz="1800" dirty="0">
                <a:solidFill>
                  <a:srgbClr val="363738"/>
                </a:solidFill>
              </a:rPr>
              <a:t>See </a:t>
            </a:r>
            <a:r>
              <a:rPr lang="en-US" sz="1800" dirty="0" smtClean="0">
                <a:solidFill>
                  <a:srgbClr val="363738"/>
                </a:solidFill>
              </a:rPr>
              <a:t>how to propose new programs on our </a:t>
            </a:r>
            <a:r>
              <a:rPr lang="en-US" sz="1800" dirty="0">
                <a:solidFill>
                  <a:srgbClr val="363738"/>
                </a:solidFill>
              </a:rPr>
              <a:t>web site at </a:t>
            </a:r>
            <a:r>
              <a:rPr lang="en-US" sz="1800" dirty="0" smtClean="0">
                <a:solidFill>
                  <a:srgbClr val="363738"/>
                </a:solidFill>
              </a:rPr>
              <a:t> </a:t>
            </a:r>
            <a:r>
              <a:rPr lang="en-US" sz="1800" dirty="0">
                <a:solidFill>
                  <a:srgbClr val="363738"/>
                </a:solidFill>
                <a:hlinkClick r:id="rId4"/>
              </a:rPr>
              <a:t>http://graduate.indiana.edu/faculty-staff/membership.shtml</a:t>
            </a:r>
            <a:r>
              <a:rPr lang="en-US" sz="1800" dirty="0">
                <a:solidFill>
                  <a:srgbClr val="363738"/>
                </a:solidFill>
              </a:rPr>
              <a:t> </a:t>
            </a:r>
            <a:endParaRPr lang="en-US" sz="1800" dirty="0" smtClean="0">
              <a:solidFill>
                <a:srgbClr val="363738"/>
              </a:solidFill>
            </a:endParaRPr>
          </a:p>
          <a:p>
            <a:pPr>
              <a:lnSpc>
                <a:spcPct val="80000"/>
              </a:lnSpc>
            </a:pPr>
            <a:endParaRPr lang="en-US" sz="1800" dirty="0" smtClean="0">
              <a:solidFill>
                <a:srgbClr val="363738"/>
              </a:solidFill>
            </a:endParaRPr>
          </a:p>
          <a:p>
            <a:pPr>
              <a:lnSpc>
                <a:spcPct val="80000"/>
              </a:lnSpc>
            </a:pPr>
            <a:endParaRPr lang="en-US" sz="1800" dirty="0" smtClean="0">
              <a:solidFill>
                <a:srgbClr val="363738"/>
              </a:solidFill>
            </a:endParaRPr>
          </a:p>
          <a:p>
            <a:pPr>
              <a:lnSpc>
                <a:spcPct val="80000"/>
              </a:lnSpc>
            </a:pPr>
            <a:r>
              <a:rPr lang="en-US" sz="1800" b="1" dirty="0" smtClean="0">
                <a:solidFill>
                  <a:srgbClr val="7D110C"/>
                </a:solidFill>
              </a:rPr>
              <a:t>Graduate Faculty:  </a:t>
            </a:r>
            <a:r>
              <a:rPr lang="en-US" sz="1800" dirty="0" smtClean="0">
                <a:solidFill>
                  <a:srgbClr val="363738"/>
                </a:solidFill>
              </a:rPr>
              <a:t>All tenured or tenure-track faculty automatically hold Graduate Faculty status and can serve on research committees.  To chair a committee, a Graduate Faculty member has to be nominated by their department to be endorsed to chair.  </a:t>
            </a:r>
          </a:p>
          <a:p>
            <a:pPr lvl="1">
              <a:lnSpc>
                <a:spcPct val="80000"/>
              </a:lnSpc>
              <a:buFont typeface="Wingdings" panose="05000000000000000000" pitchFamily="2" charset="2"/>
              <a:buChar char="Ø"/>
            </a:pPr>
            <a:r>
              <a:rPr lang="en-US" sz="1800" dirty="0" smtClean="0">
                <a:solidFill>
                  <a:srgbClr val="363738"/>
                </a:solidFill>
              </a:rPr>
              <a:t>We request nominations twice a year.  </a:t>
            </a:r>
          </a:p>
          <a:p>
            <a:pPr lvl="1">
              <a:lnSpc>
                <a:spcPct val="80000"/>
              </a:lnSpc>
              <a:buFont typeface="Wingdings" panose="05000000000000000000" pitchFamily="2" charset="2"/>
              <a:buChar char="Ø"/>
            </a:pPr>
            <a:r>
              <a:rPr lang="en-US" sz="1800" dirty="0" smtClean="0">
                <a:solidFill>
                  <a:srgbClr val="363738"/>
                </a:solidFill>
              </a:rPr>
              <a:t>Your faculty should be included in your </a:t>
            </a:r>
            <a:r>
              <a:rPr lang="en-US" sz="1800" i="1" dirty="0" smtClean="0">
                <a:solidFill>
                  <a:srgbClr val="363738"/>
                </a:solidFill>
              </a:rPr>
              <a:t>Bulletin</a:t>
            </a:r>
            <a:r>
              <a:rPr lang="en-US" sz="1800" dirty="0" smtClean="0">
                <a:solidFill>
                  <a:srgbClr val="363738"/>
                </a:solidFill>
              </a:rPr>
              <a:t> entry.</a:t>
            </a:r>
          </a:p>
          <a:p>
            <a:pPr lvl="1">
              <a:lnSpc>
                <a:spcPct val="80000"/>
              </a:lnSpc>
              <a:buFont typeface="Wingdings" panose="05000000000000000000" pitchFamily="2" charset="2"/>
              <a:buChar char="Ø"/>
            </a:pPr>
            <a:r>
              <a:rPr lang="en-US" sz="1800" dirty="0" smtClean="0">
                <a:solidFill>
                  <a:srgbClr val="363738"/>
                </a:solidFill>
              </a:rPr>
              <a:t>A list of Graduate Faculty and those endorsed can be found on our web site at Faculty &amp; </a:t>
            </a:r>
            <a:r>
              <a:rPr lang="en-US" sz="1800" dirty="0">
                <a:solidFill>
                  <a:srgbClr val="363738"/>
                </a:solidFill>
              </a:rPr>
              <a:t>Staff Resources, </a:t>
            </a:r>
            <a:r>
              <a:rPr lang="en-US" sz="1800" dirty="0">
                <a:solidFill>
                  <a:srgbClr val="363738"/>
                </a:solidFill>
                <a:hlinkClick r:id="rId4"/>
              </a:rPr>
              <a:t>http://</a:t>
            </a:r>
            <a:r>
              <a:rPr lang="en-US" sz="1800" dirty="0" smtClean="0">
                <a:solidFill>
                  <a:srgbClr val="363738"/>
                </a:solidFill>
                <a:hlinkClick r:id="rId4"/>
              </a:rPr>
              <a:t>graduate.indiana.edu/faculty-staff/membership.shtml</a:t>
            </a:r>
            <a:r>
              <a:rPr lang="en-US" sz="1800" dirty="0" smtClean="0">
                <a:solidFill>
                  <a:srgbClr val="363738"/>
                </a:solidFill>
              </a:rPr>
              <a:t>  </a:t>
            </a:r>
          </a:p>
        </p:txBody>
      </p:sp>
      <p:sp>
        <p:nvSpPr>
          <p:cNvPr id="54275" name="Title 2"/>
          <p:cNvSpPr>
            <a:spLocks noGrp="1"/>
          </p:cNvSpPr>
          <p:nvPr>
            <p:ph type="title"/>
          </p:nvPr>
        </p:nvSpPr>
        <p:spPr>
          <a:xfrm>
            <a:off x="381000" y="419100"/>
            <a:ext cx="8229600" cy="952500"/>
          </a:xfrm>
        </p:spPr>
        <p:txBody>
          <a:bodyPr/>
          <a:lstStyle/>
          <a:p>
            <a:pPr algn="ctr"/>
            <a:r>
              <a:rPr lang="en-US" sz="3200" dirty="0" smtClean="0">
                <a:solidFill>
                  <a:srgbClr val="7D110C"/>
                </a:solidFill>
              </a:rPr>
              <a:t>Degrees/Graduate Faculty</a:t>
            </a:r>
            <a:r>
              <a:rPr lang="en-US" sz="2000" dirty="0">
                <a:solidFill>
                  <a:srgbClr val="7D110C"/>
                </a:solidFill>
              </a:rPr>
              <a:t/>
            </a:r>
            <a:br>
              <a:rPr lang="en-US" sz="2000" dirty="0">
                <a:solidFill>
                  <a:srgbClr val="7D110C"/>
                </a:solidFill>
              </a:rPr>
            </a:br>
            <a:endParaRPr lang="en-US" sz="2000" dirty="0" smtClean="0">
              <a:solidFill>
                <a:srgbClr val="7D110C"/>
              </a:solidFill>
            </a:endParaRPr>
          </a:p>
        </p:txBody>
      </p:sp>
      <p:sp>
        <p:nvSpPr>
          <p:cNvPr id="54277"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6" name="Footer Placeholder 4"/>
          <p:cNvSpPr txBox="1">
            <a:spLocks/>
          </p:cNvSpPr>
          <p:nvPr/>
        </p:nvSpPr>
        <p:spPr bwMode="auto">
          <a:xfrm>
            <a:off x="0" y="1143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i="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286000" algn="l" defTabSz="914400" rtl="0" eaLnBrk="1" latinLnBrk="0" hangingPunct="1">
              <a:defRPr sz="2400" i="1" kern="1200">
                <a:solidFill>
                  <a:schemeClr val="tx1"/>
                </a:solidFill>
                <a:latin typeface="Arial" charset="0"/>
                <a:ea typeface="ＭＳ Ｐゴシック" charset="-128"/>
                <a:cs typeface="+mn-cs"/>
              </a:defRPr>
            </a:lvl6pPr>
            <a:lvl7pPr marL="2743200" algn="l" defTabSz="914400" rtl="0" eaLnBrk="1" latinLnBrk="0" hangingPunct="1">
              <a:defRPr sz="2400" i="1" kern="1200">
                <a:solidFill>
                  <a:schemeClr val="tx1"/>
                </a:solidFill>
                <a:latin typeface="Arial" charset="0"/>
                <a:ea typeface="ＭＳ Ｐゴシック" charset="-128"/>
                <a:cs typeface="+mn-cs"/>
              </a:defRPr>
            </a:lvl7pPr>
            <a:lvl8pPr marL="3200400" algn="l" defTabSz="914400" rtl="0" eaLnBrk="1" latinLnBrk="0" hangingPunct="1">
              <a:defRPr sz="2400" i="1" kern="1200">
                <a:solidFill>
                  <a:schemeClr val="tx1"/>
                </a:solidFill>
                <a:latin typeface="Arial" charset="0"/>
                <a:ea typeface="ＭＳ Ｐゴシック" charset="-128"/>
                <a:cs typeface="+mn-cs"/>
              </a:defRPr>
            </a:lvl8pPr>
            <a:lvl9pPr marL="3657600" algn="l" defTabSz="914400" rtl="0" eaLnBrk="1" latinLnBrk="0" hangingPunct="1">
              <a:defRPr sz="2400" i="1" kern="1200">
                <a:solidFill>
                  <a:schemeClr val="tx1"/>
                </a:solidFill>
                <a:latin typeface="Arial" charset="0"/>
                <a:ea typeface="ＭＳ Ｐゴシック" charset="-128"/>
                <a:cs typeface="+mn-cs"/>
              </a:defRPr>
            </a:lvl9pPr>
          </a:lstStyle>
          <a:p>
            <a:pPr>
              <a:defRPr/>
            </a:pPr>
            <a:endParaRPr lang="en-US" sz="1000" i="1" dirty="0"/>
          </a:p>
        </p:txBody>
      </p:sp>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76921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457200" y="1295400"/>
            <a:ext cx="8226425" cy="1143000"/>
          </a:xfrm>
        </p:spPr>
        <p:txBody>
          <a:bodyPr/>
          <a:lstStyle/>
          <a:p>
            <a:pPr eaLnBrk="1" hangingPunct="1"/>
            <a:r>
              <a:rPr lang="en-US" sz="2400" i="1" dirty="0" smtClean="0"/>
              <a:t>Recruitment, Retention, Advancement</a:t>
            </a:r>
            <a:endParaRPr lang="en-US" sz="2400" i="1" dirty="0"/>
          </a:p>
          <a:p>
            <a:pPr eaLnBrk="1" hangingPunct="1"/>
            <a:r>
              <a:rPr lang="en-US" sz="2400" i="1" dirty="0" smtClean="0"/>
              <a:t>resources to tap into …</a:t>
            </a:r>
          </a:p>
        </p:txBody>
      </p:sp>
      <p:sp>
        <p:nvSpPr>
          <p:cNvPr id="13315" name="Text Box 7"/>
          <p:cNvSpPr>
            <a:spLocks noGrp="1" noChangeArrowheads="1"/>
          </p:cNvSpPr>
          <p:nvPr>
            <p:ph type="ctrTitle"/>
          </p:nvPr>
        </p:nvSpPr>
        <p:spPr>
          <a:xfrm>
            <a:off x="457200" y="152400"/>
            <a:ext cx="8153400" cy="990600"/>
          </a:xfrm>
        </p:spPr>
        <p:txBody>
          <a:bodyPr/>
          <a:lstStyle/>
          <a:p>
            <a:r>
              <a:rPr lang="en-US" sz="3600" dirty="0" smtClean="0"/>
              <a:t>Broadening Participation</a:t>
            </a:r>
          </a:p>
        </p:txBody>
      </p:sp>
      <p:sp>
        <p:nvSpPr>
          <p:cNvPr id="13316" name="Text Box 10"/>
          <p:cNvSpPr txBox="1">
            <a:spLocks noChangeArrowheads="1"/>
          </p:cNvSpPr>
          <p:nvPr/>
        </p:nvSpPr>
        <p:spPr bwMode="auto">
          <a:xfrm>
            <a:off x="457200" y="3200400"/>
            <a:ext cx="8301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ctr"/>
            <a:endParaRPr lang="en-US" sz="1800" i="0" dirty="0">
              <a:solidFill>
                <a:schemeClr val="bg1"/>
              </a:solidFill>
            </a:endParaRPr>
          </a:p>
          <a:p>
            <a:pPr algn="ctr"/>
            <a:endParaRPr lang="en-US" sz="1800" i="0" dirty="0">
              <a:solidFill>
                <a:schemeClr val="bg1"/>
              </a:solidFill>
            </a:endParaRPr>
          </a:p>
          <a:p>
            <a:pPr algn="ctr"/>
            <a:r>
              <a:rPr lang="en-US" sz="1800" i="0" dirty="0">
                <a:solidFill>
                  <a:schemeClr val="bg1"/>
                </a:solidFill>
              </a:rPr>
              <a:t>Yolanda </a:t>
            </a:r>
            <a:r>
              <a:rPr lang="en-US" sz="1800" i="0" dirty="0" err="1">
                <a:solidFill>
                  <a:schemeClr val="bg1"/>
                </a:solidFill>
              </a:rPr>
              <a:t>Treviño</a:t>
            </a:r>
            <a:r>
              <a:rPr lang="en-US" sz="1800" i="0" dirty="0">
                <a:solidFill>
                  <a:schemeClr val="bg1"/>
                </a:solidFill>
              </a:rPr>
              <a:t>, Ph.D.</a:t>
            </a:r>
          </a:p>
          <a:p>
            <a:pPr algn="ctr"/>
            <a:r>
              <a:rPr lang="en-US" sz="1800" i="0" dirty="0">
                <a:solidFill>
                  <a:schemeClr val="bg1"/>
                </a:solidFill>
              </a:rPr>
              <a:t>Assistant Dean</a:t>
            </a:r>
            <a:endParaRPr lang="en-US" sz="1400" i="0" dirty="0">
              <a:solidFill>
                <a:schemeClr val="bg1"/>
              </a:solidFill>
            </a:endParaRPr>
          </a:p>
          <a:p>
            <a:pPr algn="ctr"/>
            <a:endParaRPr lang="en-US" i="0" dirty="0"/>
          </a:p>
        </p:txBody>
      </p:sp>
      <p:sp>
        <p:nvSpPr>
          <p:cNvPr id="13317" name="Rectangle 22"/>
          <p:cNvSpPr>
            <a:spLocks noChangeArrowheads="1"/>
          </p:cNvSpPr>
          <p:nvPr/>
        </p:nvSpPr>
        <p:spPr bwMode="auto">
          <a:xfrm>
            <a:off x="457200" y="32766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400">
              <a:solidFill>
                <a:schemeClr val="bg1"/>
              </a:solidFill>
            </a:endParaRPr>
          </a:p>
        </p:txBody>
      </p:sp>
      <p:pic>
        <p:nvPicPr>
          <p:cNvPr id="1331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366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693026"/>
            <a:ext cx="8305800" cy="609600"/>
          </a:xfrm>
        </p:spPr>
        <p:txBody>
          <a:bodyPr/>
          <a:lstStyle/>
          <a:p>
            <a:pPr algn="ctr"/>
            <a:r>
              <a:rPr lang="en-US" u="sng" dirty="0" smtClean="0"/>
              <a:t>President’s Diversity Initiative</a:t>
            </a:r>
            <a:endParaRPr lang="en-US" dirty="0" smtClean="0"/>
          </a:p>
        </p:txBody>
      </p:sp>
      <p:sp>
        <p:nvSpPr>
          <p:cNvPr id="3" name="Content Placeholder 2"/>
          <p:cNvSpPr>
            <a:spLocks noGrp="1"/>
          </p:cNvSpPr>
          <p:nvPr>
            <p:ph idx="1"/>
          </p:nvPr>
        </p:nvSpPr>
        <p:spPr>
          <a:xfrm>
            <a:off x="609600" y="1493629"/>
            <a:ext cx="8102600" cy="4595813"/>
          </a:xfrm>
        </p:spPr>
        <p:txBody>
          <a:bodyPr/>
          <a:lstStyle/>
          <a:p>
            <a:pPr marL="0" indent="0" eaLnBrk="1" hangingPunct="1">
              <a:lnSpc>
                <a:spcPct val="80000"/>
              </a:lnSpc>
              <a:buNone/>
              <a:defRPr/>
            </a:pPr>
            <a:r>
              <a:rPr lang="en-US" sz="1800" b="1" dirty="0"/>
              <a:t>President Michael A. </a:t>
            </a:r>
            <a:r>
              <a:rPr lang="en-US" sz="1800" b="1" dirty="0" err="1"/>
              <a:t>McRobbie’s</a:t>
            </a:r>
            <a:r>
              <a:rPr lang="en-US" sz="1800" b="1" dirty="0"/>
              <a:t> commitment to expand </a:t>
            </a:r>
            <a:r>
              <a:rPr lang="en-US" sz="1800" b="1" dirty="0" smtClean="0"/>
              <a:t>funding </a:t>
            </a:r>
            <a:r>
              <a:rPr lang="en-US" sz="1800" b="1" dirty="0"/>
              <a:t>demonstrates his belief that a place of higher learning and opportunity requires the presence of a supportive environment that nourishes, promotes, and fosters inclusion and diversity</a:t>
            </a:r>
            <a:r>
              <a:rPr lang="en-US" sz="1800" b="1" dirty="0" smtClean="0"/>
              <a:t>.</a:t>
            </a:r>
          </a:p>
          <a:p>
            <a:pPr marL="0" indent="0" eaLnBrk="1" hangingPunct="1">
              <a:lnSpc>
                <a:spcPct val="80000"/>
              </a:lnSpc>
              <a:buNone/>
              <a:defRPr/>
            </a:pPr>
            <a:endParaRPr lang="en-US" sz="1800" dirty="0" smtClean="0"/>
          </a:p>
          <a:p>
            <a:pPr marL="0" indent="0" eaLnBrk="1" hangingPunct="1">
              <a:lnSpc>
                <a:spcPct val="80000"/>
              </a:lnSpc>
              <a:buNone/>
              <a:defRPr/>
            </a:pPr>
            <a:r>
              <a:rPr lang="en-US" sz="1800" b="1" u="sng" dirty="0" smtClean="0"/>
              <a:t>Recruitment Fellowships, Initiatives and Programs</a:t>
            </a:r>
          </a:p>
          <a:p>
            <a:pPr eaLnBrk="1" hangingPunct="1">
              <a:lnSpc>
                <a:spcPct val="80000"/>
              </a:lnSpc>
              <a:buAutoNum type="arabicPeriod"/>
              <a:defRPr/>
            </a:pPr>
            <a:r>
              <a:rPr lang="en-US" sz="1600" dirty="0">
                <a:solidFill>
                  <a:schemeClr val="accent1"/>
                </a:solidFill>
              </a:rPr>
              <a:t>President’s Graduate Diversity Recruitment Fellowship   </a:t>
            </a:r>
          </a:p>
          <a:p>
            <a:pPr marL="0" indent="0" eaLnBrk="1" hangingPunct="1">
              <a:lnSpc>
                <a:spcPct val="80000"/>
              </a:lnSpc>
              <a:buNone/>
              <a:defRPr/>
            </a:pPr>
            <a:r>
              <a:rPr lang="en-US" sz="1600" dirty="0"/>
              <a:t>	</a:t>
            </a:r>
            <a:r>
              <a:rPr lang="en-US" sz="1600" dirty="0" smtClean="0"/>
              <a:t>Five </a:t>
            </a:r>
            <a:r>
              <a:rPr lang="en-US" sz="1600" dirty="0"/>
              <a:t>years of support: 2 fellowship years + 3 </a:t>
            </a:r>
            <a:r>
              <a:rPr lang="en-US" sz="1600" dirty="0" smtClean="0"/>
              <a:t>graduate assistantship </a:t>
            </a:r>
            <a:r>
              <a:rPr lang="en-US" sz="1600" dirty="0"/>
              <a:t>years</a:t>
            </a:r>
          </a:p>
          <a:p>
            <a:pPr marL="0" indent="0">
              <a:buNone/>
            </a:pPr>
            <a:endParaRPr lang="en-US" sz="1600" dirty="0"/>
          </a:p>
          <a:p>
            <a:pPr marL="0" lvl="0" indent="0">
              <a:buNone/>
            </a:pPr>
            <a:r>
              <a:rPr lang="en-US" sz="1600" dirty="0" smtClean="0"/>
              <a:t>2.   </a:t>
            </a:r>
            <a:r>
              <a:rPr lang="en-US" sz="1600" dirty="0">
                <a:solidFill>
                  <a:schemeClr val="accent1"/>
                </a:solidFill>
              </a:rPr>
              <a:t>Increase the presence </a:t>
            </a:r>
            <a:r>
              <a:rPr lang="en-US" sz="1600" dirty="0"/>
              <a:t>of IU faculty/ senior graduate students at URM recruiting venues and advertise programs widely; send faculty to  MSIs to meet with URM faculty and </a:t>
            </a:r>
            <a:r>
              <a:rPr lang="en-US" sz="1600" dirty="0" smtClean="0"/>
              <a:t>students</a:t>
            </a:r>
          </a:p>
          <a:p>
            <a:pPr marL="0" lvl="0" indent="0">
              <a:buNone/>
            </a:pPr>
            <a:endParaRPr lang="en-US" sz="1600" dirty="0" smtClean="0"/>
          </a:p>
          <a:p>
            <a:pPr lvl="0">
              <a:buAutoNum type="arabicPeriod" startAt="3"/>
            </a:pPr>
            <a:r>
              <a:rPr lang="en-US" sz="1600" dirty="0" smtClean="0">
                <a:solidFill>
                  <a:schemeClr val="accent1"/>
                </a:solidFill>
              </a:rPr>
              <a:t>Sustained membership</a:t>
            </a:r>
            <a:r>
              <a:rPr lang="en-US" sz="1600" dirty="0" smtClean="0"/>
              <a:t> </a:t>
            </a:r>
            <a:r>
              <a:rPr lang="en-US" sz="1600" dirty="0"/>
              <a:t>in the National GEM </a:t>
            </a:r>
            <a:r>
              <a:rPr lang="en-US" sz="1600" dirty="0" smtClean="0"/>
              <a:t>Consortium</a:t>
            </a:r>
          </a:p>
          <a:p>
            <a:pPr marL="0" lvl="0" indent="0">
              <a:buNone/>
            </a:pPr>
            <a:endParaRPr lang="en-US" sz="1600" dirty="0" smtClean="0"/>
          </a:p>
          <a:p>
            <a:pPr marL="0" lvl="0" indent="0">
              <a:buNone/>
            </a:pPr>
            <a:r>
              <a:rPr lang="en-US" sz="1600" dirty="0" smtClean="0"/>
              <a:t>4.  </a:t>
            </a:r>
            <a:r>
              <a:rPr lang="en-US" sz="1600" dirty="0" smtClean="0">
                <a:solidFill>
                  <a:srgbClr val="FF0000"/>
                </a:solidFill>
              </a:rPr>
              <a:t> </a:t>
            </a:r>
            <a:r>
              <a:rPr lang="en-US" sz="1600" dirty="0" smtClean="0">
                <a:solidFill>
                  <a:schemeClr val="accent1"/>
                </a:solidFill>
              </a:rPr>
              <a:t>Expand</a:t>
            </a:r>
            <a:r>
              <a:rPr lang="en-US" sz="1600" dirty="0" smtClean="0">
                <a:solidFill>
                  <a:srgbClr val="FF0000"/>
                </a:solidFill>
              </a:rPr>
              <a:t> </a:t>
            </a:r>
            <a:r>
              <a:rPr lang="en-US" sz="1600" dirty="0" smtClean="0"/>
              <a:t>GU2IU program to disciplinary areas (50 new visitors) </a:t>
            </a:r>
            <a:endParaRPr lang="en-US" sz="1600" dirty="0"/>
          </a:p>
          <a:p>
            <a:pPr marL="0" indent="0">
              <a:buNone/>
            </a:pPr>
            <a:endParaRPr lang="en-US" sz="1600" dirty="0"/>
          </a:p>
          <a:p>
            <a:pPr marL="0" indent="0" eaLnBrk="1" hangingPunct="1">
              <a:lnSpc>
                <a:spcPct val="80000"/>
              </a:lnSpc>
              <a:buNone/>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895600"/>
            <a:ext cx="704806" cy="397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540945"/>
            <a:ext cx="1622186" cy="913763"/>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267200"/>
            <a:ext cx="704806" cy="397011"/>
          </a:xfrm>
          <a:prstGeom prst="rect">
            <a:avLst/>
          </a:prstGeom>
        </p:spPr>
      </p:pic>
      <p:sp>
        <p:nvSpPr>
          <p:cNvPr id="8"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9"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159221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533400"/>
            <a:ext cx="9144000" cy="609600"/>
          </a:xfrm>
        </p:spPr>
        <p:txBody>
          <a:bodyPr/>
          <a:lstStyle/>
          <a:p>
            <a:pPr algn="ctr"/>
            <a:r>
              <a:rPr lang="en-US" u="sng" dirty="0" smtClean="0"/>
              <a:t>President’s Diversity Initiative</a:t>
            </a:r>
            <a:endParaRPr lang="en-US" dirty="0" smtClean="0"/>
          </a:p>
        </p:txBody>
      </p:sp>
      <p:sp>
        <p:nvSpPr>
          <p:cNvPr id="3" name="Content Placeholder 2"/>
          <p:cNvSpPr>
            <a:spLocks noGrp="1"/>
          </p:cNvSpPr>
          <p:nvPr>
            <p:ph idx="1"/>
          </p:nvPr>
        </p:nvSpPr>
        <p:spPr>
          <a:xfrm>
            <a:off x="596900" y="1295400"/>
            <a:ext cx="8102600" cy="4595813"/>
          </a:xfrm>
        </p:spPr>
        <p:txBody>
          <a:bodyPr/>
          <a:lstStyle/>
          <a:p>
            <a:pPr marL="0" indent="0" eaLnBrk="1" hangingPunct="1">
              <a:lnSpc>
                <a:spcPct val="80000"/>
              </a:lnSpc>
              <a:buNone/>
              <a:defRPr/>
            </a:pPr>
            <a:endParaRPr lang="en-US" sz="1800" dirty="0" smtClean="0"/>
          </a:p>
          <a:p>
            <a:pPr marL="0" indent="0" eaLnBrk="1" hangingPunct="1">
              <a:lnSpc>
                <a:spcPct val="80000"/>
              </a:lnSpc>
              <a:buNone/>
              <a:defRPr/>
            </a:pPr>
            <a:r>
              <a:rPr lang="en-US" sz="1800" b="1" u="sng" dirty="0" smtClean="0"/>
              <a:t>Mentoring and Community Building</a:t>
            </a:r>
          </a:p>
          <a:p>
            <a:pPr marL="0" indent="0" eaLnBrk="1" hangingPunct="1">
              <a:lnSpc>
                <a:spcPct val="80000"/>
              </a:lnSpc>
              <a:buNone/>
              <a:defRPr/>
            </a:pPr>
            <a:endParaRPr lang="en-US" sz="1600" dirty="0"/>
          </a:p>
          <a:p>
            <a:pPr lvl="0">
              <a:lnSpc>
                <a:spcPct val="150000"/>
              </a:lnSpc>
              <a:buAutoNum type="arabicPeriod"/>
            </a:pPr>
            <a:r>
              <a:rPr lang="en-US" sz="1600" dirty="0">
                <a:solidFill>
                  <a:schemeClr val="accent1"/>
                </a:solidFill>
              </a:rPr>
              <a:t>Graduate Mentoring Center </a:t>
            </a:r>
          </a:p>
          <a:p>
            <a:pPr>
              <a:lnSpc>
                <a:spcPct val="150000"/>
              </a:lnSpc>
              <a:buAutoNum type="arabicPeriod"/>
            </a:pPr>
            <a:r>
              <a:rPr lang="en-US" sz="1600" dirty="0" smtClean="0"/>
              <a:t>Innovators and Trailblazers in URM graduate education </a:t>
            </a:r>
            <a:r>
              <a:rPr lang="en-US" sz="1600" dirty="0">
                <a:solidFill>
                  <a:schemeClr val="accent1"/>
                </a:solidFill>
              </a:rPr>
              <a:t>seminar series</a:t>
            </a:r>
          </a:p>
          <a:p>
            <a:pPr marL="0" lvl="0" indent="0">
              <a:lnSpc>
                <a:spcPct val="150000"/>
              </a:lnSpc>
              <a:buNone/>
            </a:pPr>
            <a:r>
              <a:rPr lang="en-US" sz="1600" dirty="0" smtClean="0"/>
              <a:t>3.   National Center for Faculty Development and Diversity</a:t>
            </a:r>
          </a:p>
          <a:p>
            <a:pPr marL="0" indent="0" eaLnBrk="1" hangingPunct="1">
              <a:lnSpc>
                <a:spcPct val="150000"/>
              </a:lnSpc>
              <a:buNone/>
              <a:defRPr/>
            </a:pPr>
            <a:r>
              <a:rPr lang="en-US" sz="1600" dirty="0" smtClean="0"/>
              <a:t>4.   Emissaries </a:t>
            </a:r>
            <a:r>
              <a:rPr lang="en-US" sz="1600" dirty="0"/>
              <a:t>for Graduate Student Diversity</a:t>
            </a:r>
          </a:p>
          <a:p>
            <a:pPr marL="457200" lvl="1" indent="0" eaLnBrk="1" hangingPunct="1">
              <a:lnSpc>
                <a:spcPct val="150000"/>
              </a:lnSpc>
              <a:defRPr/>
            </a:pPr>
            <a:r>
              <a:rPr lang="en-US" sz="1600" dirty="0"/>
              <a:t>	Recruitment and Outreach Cohort </a:t>
            </a:r>
          </a:p>
          <a:p>
            <a:pPr marL="457200" lvl="1" indent="0" eaLnBrk="1" hangingPunct="1">
              <a:lnSpc>
                <a:spcPct val="150000"/>
              </a:lnSpc>
              <a:defRPr/>
            </a:pPr>
            <a:r>
              <a:rPr lang="en-US" sz="1600" dirty="0"/>
              <a:t>	</a:t>
            </a:r>
            <a:r>
              <a:rPr lang="en-US" sz="1600" dirty="0">
                <a:solidFill>
                  <a:schemeClr val="accent1"/>
                </a:solidFill>
              </a:rPr>
              <a:t>Retention and Community building Cohort </a:t>
            </a:r>
          </a:p>
          <a:p>
            <a:pPr marL="57150" indent="0" eaLnBrk="1" hangingPunct="1">
              <a:lnSpc>
                <a:spcPct val="150000"/>
              </a:lnSpc>
              <a:buNone/>
              <a:defRPr/>
            </a:pPr>
            <a:r>
              <a:rPr lang="en-US" sz="1600" dirty="0" smtClean="0"/>
              <a:t>5. Compact for Diversity – </a:t>
            </a:r>
            <a:r>
              <a:rPr lang="en-US" sz="1600" dirty="0">
                <a:solidFill>
                  <a:schemeClr val="accent1"/>
                </a:solidFill>
              </a:rPr>
              <a:t>Institute on Teaching and Mentoring </a:t>
            </a:r>
          </a:p>
          <a:p>
            <a:pPr marL="457200" lvl="1" indent="0" eaLnBrk="1" hangingPunct="1">
              <a:lnSpc>
                <a:spcPct val="150000"/>
              </a:lnSpc>
              <a:defRPr/>
            </a:pPr>
            <a:r>
              <a:rPr lang="en-US" sz="1600" dirty="0"/>
              <a:t>	</a:t>
            </a:r>
            <a:r>
              <a:rPr lang="en-US" sz="1600" dirty="0" smtClean="0"/>
              <a:t>Doctoral Scholars Award (3 </a:t>
            </a:r>
            <a:r>
              <a:rPr lang="en-US" sz="1600" dirty="0" err="1" smtClean="0"/>
              <a:t>yrs</a:t>
            </a:r>
            <a:r>
              <a:rPr lang="en-US" sz="1600" dirty="0" smtClean="0"/>
              <a:t>)</a:t>
            </a:r>
          </a:p>
          <a:p>
            <a:pPr marL="457200" lvl="1" indent="0" eaLnBrk="1" hangingPunct="1">
              <a:lnSpc>
                <a:spcPct val="150000"/>
              </a:lnSpc>
              <a:defRPr/>
            </a:pPr>
            <a:r>
              <a:rPr lang="en-US" sz="1600" dirty="0"/>
              <a:t>	</a:t>
            </a:r>
            <a:r>
              <a:rPr lang="en-US" sz="1600" dirty="0" smtClean="0"/>
              <a:t>Dissertation Award (1 </a:t>
            </a:r>
            <a:r>
              <a:rPr lang="en-US" sz="1600" dirty="0" err="1" smtClean="0"/>
              <a:t>yr</a:t>
            </a:r>
            <a:r>
              <a:rPr lang="en-US" sz="1600" dirty="0" smtClean="0"/>
              <a:t>)</a:t>
            </a:r>
            <a:endParaRPr lang="en-US" sz="1600" dirty="0"/>
          </a:p>
          <a:p>
            <a:pPr lvl="0">
              <a:buAutoNum type="arabicPeriod"/>
            </a:pPr>
            <a:endParaRPr lang="en-US" sz="1600" dirty="0"/>
          </a:p>
          <a:p>
            <a:pPr marL="0" indent="0">
              <a:buNone/>
            </a:pPr>
            <a:endParaRPr lang="en-US" sz="1600" dirty="0"/>
          </a:p>
          <a:p>
            <a:pPr marL="0" indent="0" eaLnBrk="1" hangingPunct="1">
              <a:lnSpc>
                <a:spcPct val="80000"/>
              </a:lnSpc>
              <a:buNone/>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109906"/>
            <a:ext cx="704806" cy="397011"/>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2506917"/>
            <a:ext cx="704806" cy="397011"/>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7731" y="2994398"/>
            <a:ext cx="704806" cy="397011"/>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114800"/>
            <a:ext cx="704806" cy="397011"/>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4693396"/>
            <a:ext cx="704806" cy="397011"/>
          </a:xfrm>
          <a:prstGeom prst="rect">
            <a:avLst/>
          </a:prstGeom>
        </p:spPr>
      </p:pic>
      <p:sp>
        <p:nvSpPr>
          <p:cNvPr id="9"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10"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462526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533400"/>
            <a:ext cx="9144000" cy="609600"/>
          </a:xfrm>
        </p:spPr>
        <p:txBody>
          <a:bodyPr/>
          <a:lstStyle/>
          <a:p>
            <a:pPr algn="ctr"/>
            <a:r>
              <a:rPr lang="en-US" u="sng" dirty="0" smtClean="0"/>
              <a:t>President’s Diversity Initiative</a:t>
            </a:r>
            <a:endParaRPr lang="en-US" dirty="0" smtClean="0"/>
          </a:p>
        </p:txBody>
      </p:sp>
      <p:sp>
        <p:nvSpPr>
          <p:cNvPr id="3" name="Content Placeholder 2"/>
          <p:cNvSpPr>
            <a:spLocks noGrp="1"/>
          </p:cNvSpPr>
          <p:nvPr>
            <p:ph idx="1"/>
          </p:nvPr>
        </p:nvSpPr>
        <p:spPr>
          <a:xfrm>
            <a:off x="596900" y="1295400"/>
            <a:ext cx="8102600" cy="4595813"/>
          </a:xfrm>
        </p:spPr>
        <p:txBody>
          <a:bodyPr/>
          <a:lstStyle/>
          <a:p>
            <a:pPr marL="0" indent="0" eaLnBrk="1" hangingPunct="1">
              <a:lnSpc>
                <a:spcPct val="80000"/>
              </a:lnSpc>
              <a:buNone/>
              <a:defRPr/>
            </a:pPr>
            <a:endParaRPr lang="en-US" sz="1800" dirty="0" smtClean="0"/>
          </a:p>
          <a:p>
            <a:pPr marL="0" indent="0" eaLnBrk="1" hangingPunct="1">
              <a:lnSpc>
                <a:spcPct val="80000"/>
              </a:lnSpc>
              <a:buNone/>
              <a:defRPr/>
            </a:pPr>
            <a:r>
              <a:rPr lang="en-US" sz="1800" u="sng" dirty="0" smtClean="0"/>
              <a:t>Timely Degree Completion</a:t>
            </a:r>
          </a:p>
          <a:p>
            <a:pPr marL="0" indent="0" eaLnBrk="1" hangingPunct="1">
              <a:lnSpc>
                <a:spcPct val="80000"/>
              </a:lnSpc>
              <a:buNone/>
              <a:defRPr/>
            </a:pPr>
            <a:endParaRPr lang="en-US" sz="1600" dirty="0"/>
          </a:p>
          <a:p>
            <a:pPr lvl="0">
              <a:buAutoNum type="arabicPeriod"/>
            </a:pPr>
            <a:r>
              <a:rPr lang="en-US" sz="1600" dirty="0" smtClean="0"/>
              <a:t>President’s Diversity Dissertation Fellowship</a:t>
            </a:r>
          </a:p>
          <a:p>
            <a:pPr marL="0" lvl="0" indent="0">
              <a:buNone/>
            </a:pPr>
            <a:endParaRPr lang="en-US" sz="1600" b="1" dirty="0" smtClean="0"/>
          </a:p>
          <a:p>
            <a:pPr marL="0" lvl="0" indent="0">
              <a:buNone/>
            </a:pPr>
            <a:endParaRPr lang="en-US" sz="1600" dirty="0"/>
          </a:p>
          <a:p>
            <a:pPr marL="0" indent="0">
              <a:buNone/>
            </a:pPr>
            <a:endParaRPr lang="en-US" sz="1600" dirty="0"/>
          </a:p>
          <a:p>
            <a:pPr marL="0" indent="0" eaLnBrk="1" hangingPunct="1">
              <a:lnSpc>
                <a:spcPct val="80000"/>
              </a:lnSpc>
              <a:buNone/>
              <a:defRP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1981200"/>
            <a:ext cx="704806" cy="39701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819400"/>
            <a:ext cx="5715000" cy="2476500"/>
          </a:xfrm>
          <a:prstGeom prst="rect">
            <a:avLst/>
          </a:prstGeom>
        </p:spPr>
      </p:pic>
      <p:sp>
        <p:nvSpPr>
          <p:cNvPr id="6"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4202103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457200"/>
            <a:ext cx="7110413" cy="457200"/>
          </a:xfrm>
        </p:spPr>
        <p:txBody>
          <a:bodyPr/>
          <a:lstStyle/>
          <a:p>
            <a:pPr eaLnBrk="1" hangingPunct="1"/>
            <a:r>
              <a:rPr lang="en-US" sz="3200" dirty="0" smtClean="0"/>
              <a:t>        Presenters</a:t>
            </a:r>
            <a:r>
              <a:rPr lang="en-US" sz="1800" dirty="0" smtClean="0"/>
              <a:t> in order of initial presentations</a:t>
            </a:r>
            <a:endParaRPr lang="en-US" sz="3200" dirty="0" smtClean="0"/>
          </a:p>
        </p:txBody>
      </p:sp>
      <p:sp>
        <p:nvSpPr>
          <p:cNvPr id="14339" name="Rectangle 3"/>
          <p:cNvSpPr>
            <a:spLocks noGrp="1" noChangeArrowheads="1"/>
          </p:cNvSpPr>
          <p:nvPr>
            <p:ph type="body" idx="1"/>
          </p:nvPr>
        </p:nvSpPr>
        <p:spPr>
          <a:xfrm>
            <a:off x="685800" y="1219200"/>
            <a:ext cx="8001000" cy="4953000"/>
          </a:xfrm>
        </p:spPr>
        <p:txBody>
          <a:bodyPr/>
          <a:lstStyle/>
          <a:p>
            <a:pPr lvl="1" indent="-304800" defTabSz="831850" eaLnBrk="1" hangingPunct="1">
              <a:spcBef>
                <a:spcPts val="0"/>
              </a:spcBef>
              <a:buFont typeface="Arial" charset="0"/>
              <a:buChar char="•"/>
            </a:pPr>
            <a:r>
              <a:rPr lang="en-US" sz="1600" b="1" dirty="0">
                <a:solidFill>
                  <a:srgbClr val="7D110C"/>
                </a:solidFill>
              </a:rPr>
              <a:t>David Daleke</a:t>
            </a:r>
            <a:r>
              <a:rPr lang="en-US" sz="1200" dirty="0">
                <a:solidFill>
                  <a:srgbClr val="000000"/>
                </a:solidFill>
              </a:rPr>
              <a:t>, Vice Provost for Graduate Education and Health </a:t>
            </a:r>
            <a:r>
              <a:rPr lang="en-US" sz="1200" dirty="0" smtClean="0">
                <a:solidFill>
                  <a:srgbClr val="000000"/>
                </a:solidFill>
              </a:rPr>
              <a:t>Sciences; and    </a:t>
            </a:r>
            <a:endParaRPr lang="en-US" sz="1200" dirty="0">
              <a:solidFill>
                <a:srgbClr val="000000"/>
              </a:solidFill>
            </a:endParaRPr>
          </a:p>
          <a:p>
            <a:pPr marL="438150" lvl="1" indent="0" defTabSz="831850" eaLnBrk="1" hangingPunct="1">
              <a:spcBef>
                <a:spcPts val="0"/>
              </a:spcBef>
            </a:pPr>
            <a:r>
              <a:rPr lang="en-US" sz="1200" dirty="0">
                <a:solidFill>
                  <a:srgbClr val="000000"/>
                </a:solidFill>
              </a:rPr>
              <a:t>         Associate Dean, The University Graduate </a:t>
            </a:r>
            <a:r>
              <a:rPr lang="en-US" sz="1200" dirty="0" smtClean="0">
                <a:solidFill>
                  <a:srgbClr val="000000"/>
                </a:solidFill>
              </a:rPr>
              <a:t>School, </a:t>
            </a:r>
            <a:r>
              <a:rPr lang="en-US" sz="1200" dirty="0" smtClean="0">
                <a:solidFill>
                  <a:srgbClr val="7D110C"/>
                </a:solidFill>
              </a:rPr>
              <a:t>daleked@iu.edu</a:t>
            </a:r>
            <a:r>
              <a:rPr lang="en-US" sz="1200" dirty="0">
                <a:solidFill>
                  <a:srgbClr val="7D110C"/>
                </a:solidFill>
              </a:rPr>
              <a:t>, </a:t>
            </a:r>
            <a:r>
              <a:rPr lang="en-US" sz="1200" dirty="0">
                <a:solidFill>
                  <a:srgbClr val="000000"/>
                </a:solidFill>
              </a:rPr>
              <a:t>855-6902</a:t>
            </a:r>
          </a:p>
          <a:p>
            <a:pPr marL="914400" lvl="2" indent="0" eaLnBrk="1" hangingPunct="1">
              <a:spcBef>
                <a:spcPts val="0"/>
              </a:spcBef>
              <a:buNone/>
            </a:pPr>
            <a:endParaRPr lang="en-US" sz="1200" dirty="0">
              <a:solidFill>
                <a:srgbClr val="000000"/>
              </a:solidFill>
            </a:endParaRPr>
          </a:p>
          <a:p>
            <a:pPr lvl="1" eaLnBrk="1" hangingPunct="1">
              <a:spcBef>
                <a:spcPts val="0"/>
              </a:spcBef>
              <a:buFont typeface="Arial" charset="0"/>
              <a:buChar char="•"/>
            </a:pPr>
            <a:r>
              <a:rPr lang="en-US" sz="1600" b="1" dirty="0">
                <a:solidFill>
                  <a:srgbClr val="7D110C"/>
                </a:solidFill>
              </a:rPr>
              <a:t>Kim Bunch</a:t>
            </a:r>
            <a:r>
              <a:rPr lang="en-US" sz="1200" dirty="0">
                <a:solidFill>
                  <a:srgbClr val="000000"/>
                </a:solidFill>
              </a:rPr>
              <a:t>, </a:t>
            </a:r>
            <a:r>
              <a:rPr lang="en-US" sz="1200" dirty="0"/>
              <a:t>Director Of Finance and </a:t>
            </a:r>
            <a:r>
              <a:rPr lang="en-US" sz="1200" dirty="0" smtClean="0"/>
              <a:t>Administration, </a:t>
            </a:r>
            <a:r>
              <a:rPr lang="en-US" sz="1200" dirty="0" smtClean="0">
                <a:hlinkClick r:id="rId3"/>
              </a:rPr>
              <a:t>kbunch@iu.edu</a:t>
            </a:r>
            <a:r>
              <a:rPr lang="en-US" sz="1200" dirty="0"/>
              <a:t>, 855-1119</a:t>
            </a:r>
          </a:p>
          <a:p>
            <a:pPr marL="857250" lvl="2" indent="0" eaLnBrk="1" hangingPunct="1">
              <a:spcBef>
                <a:spcPts val="0"/>
              </a:spcBef>
              <a:buNone/>
            </a:pPr>
            <a:endParaRPr lang="en-US" sz="1200" dirty="0"/>
          </a:p>
          <a:p>
            <a:pPr lvl="1" eaLnBrk="1" hangingPunct="1">
              <a:spcBef>
                <a:spcPts val="0"/>
              </a:spcBef>
              <a:buFont typeface="Arial" charset="0"/>
              <a:buChar char="•"/>
            </a:pPr>
            <a:r>
              <a:rPr lang="en-US" sz="1600" b="1" dirty="0">
                <a:solidFill>
                  <a:srgbClr val="7D110C"/>
                </a:solidFill>
              </a:rPr>
              <a:t>Jody Smith</a:t>
            </a:r>
            <a:r>
              <a:rPr lang="en-US" sz="1200" dirty="0">
                <a:solidFill>
                  <a:srgbClr val="000000"/>
                </a:solidFill>
              </a:rPr>
              <a:t>, Assistant Director of Academic </a:t>
            </a:r>
            <a:r>
              <a:rPr lang="en-US" sz="1200" dirty="0" smtClean="0">
                <a:solidFill>
                  <a:srgbClr val="000000"/>
                </a:solidFill>
              </a:rPr>
              <a:t>Affairs, </a:t>
            </a:r>
            <a:r>
              <a:rPr lang="en-US" sz="1200" dirty="0" smtClean="0">
                <a:solidFill>
                  <a:srgbClr val="000000"/>
                </a:solidFill>
                <a:hlinkClick r:id="rId4"/>
              </a:rPr>
              <a:t>josmith@iu.edu</a:t>
            </a:r>
            <a:r>
              <a:rPr lang="en-US" sz="1200" dirty="0">
                <a:solidFill>
                  <a:srgbClr val="000000"/>
                </a:solidFill>
              </a:rPr>
              <a:t>, 855-4010</a:t>
            </a:r>
          </a:p>
          <a:p>
            <a:pPr marL="857250" lvl="2" indent="0" eaLnBrk="1" hangingPunct="1">
              <a:spcBef>
                <a:spcPts val="0"/>
              </a:spcBef>
              <a:buNone/>
            </a:pPr>
            <a:endParaRPr lang="en-US" sz="1200" dirty="0"/>
          </a:p>
          <a:p>
            <a:pPr lvl="1" eaLnBrk="1" hangingPunct="1">
              <a:spcBef>
                <a:spcPts val="0"/>
              </a:spcBef>
              <a:buFont typeface="Arial" charset="0"/>
              <a:buChar char="•"/>
            </a:pPr>
            <a:r>
              <a:rPr lang="en-US" sz="1600" b="1" dirty="0">
                <a:solidFill>
                  <a:srgbClr val="7D110C"/>
                </a:solidFill>
              </a:rPr>
              <a:t>Yolanda </a:t>
            </a:r>
            <a:r>
              <a:rPr lang="en-US" sz="1600" b="1" dirty="0" err="1">
                <a:solidFill>
                  <a:srgbClr val="7D110C"/>
                </a:solidFill>
              </a:rPr>
              <a:t>Treviño</a:t>
            </a:r>
            <a:r>
              <a:rPr lang="en-US" sz="1200" dirty="0">
                <a:solidFill>
                  <a:srgbClr val="000000"/>
                </a:solidFill>
              </a:rPr>
              <a:t>, Assistant Dean, The University Graduate </a:t>
            </a:r>
            <a:r>
              <a:rPr lang="en-US" sz="1200" dirty="0" smtClean="0">
                <a:solidFill>
                  <a:srgbClr val="000000"/>
                </a:solidFill>
              </a:rPr>
              <a:t>School, </a:t>
            </a:r>
            <a:r>
              <a:rPr lang="en-US" sz="1200" dirty="0" smtClean="0">
                <a:solidFill>
                  <a:srgbClr val="7D110C"/>
                </a:solidFill>
                <a:hlinkClick r:id="rId5"/>
              </a:rPr>
              <a:t>ytreviño@iu.edu</a:t>
            </a:r>
            <a:r>
              <a:rPr lang="en-US" sz="1200" dirty="0">
                <a:solidFill>
                  <a:srgbClr val="000000"/>
                </a:solidFill>
              </a:rPr>
              <a:t>, </a:t>
            </a:r>
            <a:r>
              <a:rPr lang="en-US" sz="1200" dirty="0" smtClean="0">
                <a:solidFill>
                  <a:srgbClr val="000000"/>
                </a:solidFill>
              </a:rPr>
              <a:t>855-8853</a:t>
            </a:r>
          </a:p>
          <a:p>
            <a:pPr lvl="1" eaLnBrk="1" hangingPunct="1">
              <a:spcBef>
                <a:spcPts val="0"/>
              </a:spcBef>
              <a:buFont typeface="Arial" charset="0"/>
              <a:buChar char="•"/>
            </a:pPr>
            <a:endParaRPr lang="en-US" sz="1200" dirty="0">
              <a:solidFill>
                <a:srgbClr val="000000"/>
              </a:solidFill>
            </a:endParaRPr>
          </a:p>
          <a:p>
            <a:pPr lvl="1" eaLnBrk="1" hangingPunct="1">
              <a:spcBef>
                <a:spcPts val="0"/>
              </a:spcBef>
              <a:buFont typeface="Arial" charset="0"/>
              <a:buChar char="•"/>
            </a:pPr>
            <a:r>
              <a:rPr lang="en-US" sz="1600" b="1" dirty="0" smtClean="0">
                <a:solidFill>
                  <a:srgbClr val="7D110C"/>
                </a:solidFill>
              </a:rPr>
              <a:t>Kerchanin Allen</a:t>
            </a:r>
            <a:r>
              <a:rPr lang="en-US" sz="1200" dirty="0" smtClean="0">
                <a:solidFill>
                  <a:srgbClr val="000000"/>
                </a:solidFill>
              </a:rPr>
              <a:t>, Temporary Fellowships Coordinator, 855-8852</a:t>
            </a:r>
            <a:endParaRPr lang="en-US" sz="1200" dirty="0">
              <a:solidFill>
                <a:srgbClr val="000000"/>
              </a:solidFill>
            </a:endParaRPr>
          </a:p>
          <a:p>
            <a:pPr marL="914400" lvl="2" indent="0" eaLnBrk="1" hangingPunct="1">
              <a:spcBef>
                <a:spcPts val="0"/>
              </a:spcBef>
              <a:buNone/>
            </a:pPr>
            <a:endParaRPr lang="en-US" sz="1200" dirty="0">
              <a:solidFill>
                <a:srgbClr val="000000"/>
              </a:solidFill>
            </a:endParaRPr>
          </a:p>
          <a:p>
            <a:pPr lvl="1" indent="-304800" defTabSz="831850" eaLnBrk="1" hangingPunct="1">
              <a:spcBef>
                <a:spcPts val="0"/>
              </a:spcBef>
              <a:buFont typeface="Arial" charset="0"/>
              <a:buChar char="•"/>
            </a:pPr>
            <a:r>
              <a:rPr lang="en-US" sz="1600" b="1" dirty="0">
                <a:solidFill>
                  <a:srgbClr val="7D110C"/>
                </a:solidFill>
              </a:rPr>
              <a:t>Autumn </a:t>
            </a:r>
            <a:r>
              <a:rPr lang="en-US" sz="1600" b="1" dirty="0" smtClean="0">
                <a:solidFill>
                  <a:srgbClr val="7D110C"/>
                </a:solidFill>
              </a:rPr>
              <a:t>Winfrey</a:t>
            </a:r>
            <a:r>
              <a:rPr lang="en-US" sz="1200" dirty="0" smtClean="0"/>
              <a:t>, Graduate Admissions and the Continuing </a:t>
            </a:r>
            <a:r>
              <a:rPr lang="en-US" sz="1200" dirty="0" err="1" smtClean="0"/>
              <a:t>Nondegree</a:t>
            </a:r>
            <a:r>
              <a:rPr lang="en-US" sz="1200" dirty="0" smtClean="0"/>
              <a:t> Program Coordinator, </a:t>
            </a:r>
            <a:r>
              <a:rPr lang="en-US" sz="1200" dirty="0" smtClean="0">
                <a:hlinkClick r:id="rId6"/>
              </a:rPr>
              <a:t>alwinfre@iu.edu</a:t>
            </a:r>
            <a:r>
              <a:rPr lang="en-US" sz="1200" dirty="0" smtClean="0"/>
              <a:t>, 856-4503</a:t>
            </a:r>
            <a:endParaRPr lang="en-US" sz="1200" dirty="0"/>
          </a:p>
          <a:p>
            <a:pPr lvl="1" indent="-304800" defTabSz="831850" eaLnBrk="1" hangingPunct="1">
              <a:spcBef>
                <a:spcPts val="0"/>
              </a:spcBef>
              <a:buFont typeface="Arial" charset="0"/>
              <a:buChar char="•"/>
            </a:pPr>
            <a:endParaRPr lang="en-US" sz="1600" b="1" dirty="0">
              <a:solidFill>
                <a:srgbClr val="7D110C"/>
              </a:solidFill>
            </a:endParaRPr>
          </a:p>
          <a:p>
            <a:pPr lvl="1" indent="-304800" defTabSz="831850" eaLnBrk="1" hangingPunct="1">
              <a:spcBef>
                <a:spcPts val="0"/>
              </a:spcBef>
              <a:buFont typeface="Arial" charset="0"/>
              <a:buChar char="•"/>
            </a:pPr>
            <a:r>
              <a:rPr lang="en-US" sz="1600" b="1" dirty="0">
                <a:solidFill>
                  <a:srgbClr val="7D110C"/>
                </a:solidFill>
              </a:rPr>
              <a:t>Maria Hamilton </a:t>
            </a:r>
            <a:r>
              <a:rPr lang="en-US" sz="1600" b="1" dirty="0" err="1">
                <a:solidFill>
                  <a:srgbClr val="7D110C"/>
                </a:solidFill>
              </a:rPr>
              <a:t>Abegunde</a:t>
            </a:r>
            <a:r>
              <a:rPr lang="en-US" sz="1600" b="1" dirty="0" smtClean="0">
                <a:solidFill>
                  <a:srgbClr val="7D110C"/>
                </a:solidFill>
              </a:rPr>
              <a:t>, </a:t>
            </a:r>
            <a:r>
              <a:rPr lang="en-US" sz="1200" dirty="0" smtClean="0"/>
              <a:t>Director, The Graduate Mentoring Center, </a:t>
            </a:r>
            <a:r>
              <a:rPr lang="en-US" sz="1200" dirty="0" smtClean="0">
                <a:solidFill>
                  <a:srgbClr val="7D110C"/>
                </a:solidFill>
                <a:hlinkClick r:id="rId7"/>
              </a:rPr>
              <a:t>maehamil@iu.edu</a:t>
            </a:r>
            <a:r>
              <a:rPr lang="en-US" sz="1200" dirty="0" smtClean="0">
                <a:solidFill>
                  <a:srgbClr val="7D110C"/>
                </a:solidFill>
              </a:rPr>
              <a:t>, </a:t>
            </a:r>
            <a:r>
              <a:rPr lang="en-US" sz="1200" dirty="0" smtClean="0"/>
              <a:t>856-9379</a:t>
            </a:r>
          </a:p>
          <a:p>
            <a:pPr marL="914400" lvl="2" indent="0" eaLnBrk="1" hangingPunct="1">
              <a:spcBef>
                <a:spcPts val="0"/>
              </a:spcBef>
              <a:buNone/>
            </a:pPr>
            <a:endParaRPr lang="en-US" sz="1200" dirty="0" smtClean="0">
              <a:solidFill>
                <a:srgbClr val="000000"/>
              </a:solidFill>
            </a:endParaRPr>
          </a:p>
          <a:p>
            <a:pPr lvl="1" eaLnBrk="1" hangingPunct="1">
              <a:spcBef>
                <a:spcPts val="0"/>
              </a:spcBef>
              <a:buFont typeface="Arial" pitchFamily="34" charset="0"/>
              <a:buChar char="•"/>
            </a:pPr>
            <a:r>
              <a:rPr lang="en-US" sz="1600" b="1" dirty="0">
                <a:solidFill>
                  <a:srgbClr val="7D110C"/>
                </a:solidFill>
              </a:rPr>
              <a:t>Dana Harden</a:t>
            </a:r>
            <a:r>
              <a:rPr lang="en-US" sz="1200" b="1" dirty="0">
                <a:solidFill>
                  <a:srgbClr val="7D110C"/>
                </a:solidFill>
              </a:rPr>
              <a:t>, </a:t>
            </a:r>
            <a:r>
              <a:rPr lang="en-US" sz="1200" dirty="0"/>
              <a:t>Master’s </a:t>
            </a:r>
            <a:r>
              <a:rPr lang="en-US" sz="1200" dirty="0" smtClean="0"/>
              <a:t>Recorder, </a:t>
            </a:r>
            <a:r>
              <a:rPr lang="en-US" sz="1200" dirty="0" smtClean="0">
                <a:solidFill>
                  <a:srgbClr val="000000"/>
                </a:solidFill>
                <a:hlinkClick r:id="rId8"/>
              </a:rPr>
              <a:t>druddick</a:t>
            </a:r>
            <a:r>
              <a:rPr lang="en-US" sz="1200" dirty="0" smtClean="0">
                <a:solidFill>
                  <a:srgbClr val="7D110C"/>
                </a:solidFill>
                <a:hlinkClick r:id="rId8"/>
              </a:rPr>
              <a:t>@iu.edu</a:t>
            </a:r>
            <a:r>
              <a:rPr lang="en-US" sz="1200" dirty="0">
                <a:solidFill>
                  <a:srgbClr val="7D110C"/>
                </a:solidFill>
              </a:rPr>
              <a:t>, </a:t>
            </a:r>
            <a:r>
              <a:rPr lang="en-US" sz="1200" dirty="0">
                <a:solidFill>
                  <a:srgbClr val="000000"/>
                </a:solidFill>
              </a:rPr>
              <a:t> </a:t>
            </a:r>
            <a:r>
              <a:rPr lang="en-US" sz="1200" dirty="0" smtClean="0">
                <a:solidFill>
                  <a:srgbClr val="000000"/>
                </a:solidFill>
              </a:rPr>
              <a:t>855-1117</a:t>
            </a:r>
          </a:p>
          <a:p>
            <a:pPr marL="857250" lvl="2" indent="0" eaLnBrk="1" hangingPunct="1">
              <a:spcBef>
                <a:spcPts val="0"/>
              </a:spcBef>
              <a:buNone/>
            </a:pPr>
            <a:endParaRPr lang="en-US" sz="1200" dirty="0">
              <a:solidFill>
                <a:srgbClr val="000000"/>
              </a:solidFill>
            </a:endParaRPr>
          </a:p>
          <a:p>
            <a:pPr lvl="1" indent="-304800" defTabSz="831850" eaLnBrk="1" hangingPunct="1">
              <a:spcBef>
                <a:spcPts val="0"/>
              </a:spcBef>
              <a:buFont typeface="Arial" charset="0"/>
              <a:buChar char="•"/>
            </a:pPr>
            <a:r>
              <a:rPr lang="en-US" sz="1600" b="1" dirty="0" smtClean="0">
                <a:solidFill>
                  <a:srgbClr val="7D110C"/>
                </a:solidFill>
              </a:rPr>
              <a:t>Shelly Gerber-Sparks, </a:t>
            </a:r>
            <a:r>
              <a:rPr lang="en-US" sz="1200" dirty="0" smtClean="0"/>
              <a:t>Ph.D. Recorder, </a:t>
            </a:r>
            <a:r>
              <a:rPr lang="en-US" sz="1200" dirty="0" smtClean="0">
                <a:hlinkClick r:id="rId9"/>
              </a:rPr>
              <a:t>gerbers@iu.edu</a:t>
            </a:r>
            <a:r>
              <a:rPr lang="en-US" sz="1200" dirty="0" smtClean="0"/>
              <a:t>, 855-9345</a:t>
            </a:r>
            <a:endParaRPr lang="en-US" sz="1600" b="1" dirty="0">
              <a:solidFill>
                <a:srgbClr val="7D110C"/>
              </a:solidFill>
            </a:endParaRPr>
          </a:p>
          <a:p>
            <a:pPr marL="857250" lvl="2" indent="0" eaLnBrk="1" hangingPunct="1">
              <a:spcBef>
                <a:spcPts val="0"/>
              </a:spcBef>
              <a:buNone/>
            </a:pPr>
            <a:endParaRPr lang="en-US" sz="1200" dirty="0" smtClean="0">
              <a:solidFill>
                <a:srgbClr val="000000"/>
              </a:solidFill>
            </a:endParaRPr>
          </a:p>
          <a:p>
            <a:pPr lvl="1" eaLnBrk="1" hangingPunct="1">
              <a:spcBef>
                <a:spcPts val="0"/>
              </a:spcBef>
              <a:buFont typeface="Arial" pitchFamily="34" charset="0"/>
              <a:buChar char="•"/>
            </a:pPr>
            <a:r>
              <a:rPr lang="en-US" sz="1600" b="1" dirty="0" smtClean="0">
                <a:solidFill>
                  <a:srgbClr val="7D110C"/>
                </a:solidFill>
              </a:rPr>
              <a:t>Beth Nicodemus</a:t>
            </a:r>
            <a:r>
              <a:rPr lang="en-US" sz="1600" b="1" dirty="0">
                <a:solidFill>
                  <a:srgbClr val="7D110C"/>
                </a:solidFill>
              </a:rPr>
              <a:t>, </a:t>
            </a:r>
            <a:r>
              <a:rPr lang="en-US" sz="1200" dirty="0"/>
              <a:t>Systems and Database </a:t>
            </a:r>
            <a:r>
              <a:rPr lang="en-US" sz="1200" dirty="0" smtClean="0"/>
              <a:t>Specialist, </a:t>
            </a:r>
            <a:r>
              <a:rPr lang="en-US" sz="1200" dirty="0" smtClean="0">
                <a:solidFill>
                  <a:srgbClr val="7D110C"/>
                </a:solidFill>
              </a:rPr>
              <a:t>ejnic@iu.edu, </a:t>
            </a:r>
            <a:r>
              <a:rPr lang="en-US" sz="1200" dirty="0" smtClean="0"/>
              <a:t>855-8854</a:t>
            </a:r>
            <a:endParaRPr lang="en-US" sz="1200" dirty="0"/>
          </a:p>
          <a:p>
            <a:pPr marL="857250" lvl="2" indent="0" eaLnBrk="1" hangingPunct="1">
              <a:spcBef>
                <a:spcPts val="0"/>
              </a:spcBef>
              <a:buNone/>
            </a:pPr>
            <a:endParaRPr lang="en-US" sz="1200" dirty="0" smtClean="0">
              <a:solidFill>
                <a:srgbClr val="000000"/>
              </a:solidFill>
            </a:endParaRPr>
          </a:p>
          <a:p>
            <a:pPr marL="857250" lvl="2" indent="0" eaLnBrk="1" hangingPunct="1">
              <a:spcBef>
                <a:spcPts val="0"/>
              </a:spcBef>
              <a:buNone/>
            </a:pPr>
            <a:endParaRPr lang="en-US" sz="1200" dirty="0">
              <a:solidFill>
                <a:srgbClr val="000000"/>
              </a:solidFill>
            </a:endParaRPr>
          </a:p>
          <a:p>
            <a:pPr marL="857250" lvl="2" indent="0" eaLnBrk="1" hangingPunct="1">
              <a:spcBef>
                <a:spcPts val="0"/>
              </a:spcBef>
              <a:buNone/>
            </a:pPr>
            <a:endParaRPr lang="en-US" sz="1200" dirty="0">
              <a:solidFill>
                <a:srgbClr val="000000"/>
              </a:solidFill>
            </a:endParaRPr>
          </a:p>
          <a:p>
            <a:pPr marL="914400" lvl="2" indent="0" eaLnBrk="1" hangingPunct="1">
              <a:spcBef>
                <a:spcPts val="0"/>
              </a:spcBef>
              <a:buNone/>
            </a:pPr>
            <a:endParaRPr lang="en-US" sz="1200" dirty="0">
              <a:solidFill>
                <a:srgbClr val="000000"/>
              </a:solidFill>
            </a:endParaRPr>
          </a:p>
          <a:p>
            <a:pPr marL="857250" lvl="2" indent="0" eaLnBrk="1" hangingPunct="1">
              <a:spcBef>
                <a:spcPts val="0"/>
              </a:spcBef>
              <a:buNone/>
            </a:pPr>
            <a:endParaRPr lang="en-US" sz="1200" dirty="0" smtClean="0"/>
          </a:p>
          <a:p>
            <a:pPr marL="857250" lvl="2" indent="0" eaLnBrk="1" hangingPunct="1">
              <a:spcBef>
                <a:spcPts val="0"/>
              </a:spcBef>
              <a:buNone/>
            </a:pPr>
            <a:endParaRPr lang="en-US" sz="1200" dirty="0" smtClean="0"/>
          </a:p>
          <a:p>
            <a:pPr marL="857250" lvl="2" indent="0" eaLnBrk="1" hangingPunct="1">
              <a:spcBef>
                <a:spcPts val="0"/>
              </a:spcBef>
              <a:buNone/>
            </a:pPr>
            <a:endParaRPr lang="en-US" sz="800" dirty="0"/>
          </a:p>
          <a:p>
            <a:pPr marL="857250" lvl="2" indent="0" eaLnBrk="1" hangingPunct="1">
              <a:spcBef>
                <a:spcPts val="0"/>
              </a:spcBef>
              <a:buNone/>
            </a:pPr>
            <a:endParaRPr lang="en-US" sz="1200" dirty="0">
              <a:solidFill>
                <a:srgbClr val="000000"/>
              </a:solidFill>
            </a:endParaRPr>
          </a:p>
          <a:p>
            <a:pPr marL="0" eaLnBrk="1" hangingPunct="1">
              <a:spcBef>
                <a:spcPts val="0"/>
              </a:spcBef>
            </a:pPr>
            <a:endParaRPr lang="en-US" sz="800" dirty="0" smtClean="0"/>
          </a:p>
          <a:p>
            <a:pPr marL="914400" lvl="2" indent="0" eaLnBrk="1" hangingPunct="1">
              <a:spcBef>
                <a:spcPts val="0"/>
              </a:spcBef>
              <a:buNone/>
            </a:pPr>
            <a:endParaRPr lang="en-US" sz="1200" dirty="0" smtClean="0">
              <a:solidFill>
                <a:srgbClr val="000000"/>
              </a:solidFill>
            </a:endParaRPr>
          </a:p>
          <a:p>
            <a:pPr lvl="1" eaLnBrk="1" hangingPunct="1">
              <a:spcBef>
                <a:spcPts val="0"/>
              </a:spcBef>
            </a:pPr>
            <a:endParaRPr lang="en-US" sz="800" dirty="0" smtClean="0">
              <a:solidFill>
                <a:srgbClr val="000000"/>
              </a:solidFill>
            </a:endParaRPr>
          </a:p>
          <a:p>
            <a:pPr lvl="1" eaLnBrk="1" hangingPunct="1"/>
            <a:endParaRPr lang="en-US" sz="1400" dirty="0" smtClean="0">
              <a:solidFill>
                <a:srgbClr val="000000"/>
              </a:solidFill>
            </a:endParaRPr>
          </a:p>
          <a:p>
            <a:pPr lvl="1" eaLnBrk="1" hangingPunct="1"/>
            <a:endParaRPr lang="en-US" sz="1400" dirty="0" smtClean="0">
              <a:solidFill>
                <a:srgbClr val="000000"/>
              </a:solidFill>
            </a:endParaRPr>
          </a:p>
          <a:p>
            <a:pPr lvl="1" eaLnBrk="1" hangingPunct="1"/>
            <a:endParaRPr lang="en-US" sz="1400" dirty="0" smtClean="0"/>
          </a:p>
        </p:txBody>
      </p:sp>
      <p:sp>
        <p:nvSpPr>
          <p:cNvPr id="14340"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smtClean="0"/>
              <a:t>September 18 and 22, 2014</a:t>
            </a:r>
            <a:endParaRPr lang="en-US" sz="1000" i="0" dirty="0"/>
          </a:p>
        </p:txBody>
      </p:sp>
      <p:sp>
        <p:nvSpPr>
          <p:cNvPr id="14341" name="Footer Placeholder 4"/>
          <p:cNvSpPr txBox="1">
            <a:spLocks/>
          </p:cNvSpPr>
          <p:nvPr/>
        </p:nvSpPr>
        <p:spPr bwMode="auto">
          <a:xfrm>
            <a:off x="381000" y="1524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sz="1000" i="0" dirty="0"/>
          </a:p>
        </p:txBody>
      </p:sp>
      <p:sp>
        <p:nvSpPr>
          <p:cNvPr id="6"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914400" y="609600"/>
            <a:ext cx="7110413" cy="838200"/>
          </a:xfrm>
        </p:spPr>
        <p:txBody>
          <a:bodyPr/>
          <a:lstStyle/>
          <a:p>
            <a:pPr algn="ctr"/>
            <a:r>
              <a:rPr lang="en-US" u="sng" dirty="0" smtClean="0"/>
              <a:t>Recruitment Efforts</a:t>
            </a:r>
            <a:r>
              <a:rPr lang="en-US" sz="3200" u="sng" dirty="0" smtClean="0"/>
              <a:t> </a:t>
            </a:r>
            <a:endParaRPr lang="en-US" dirty="0" smtClean="0"/>
          </a:p>
        </p:txBody>
      </p:sp>
      <p:sp>
        <p:nvSpPr>
          <p:cNvPr id="24579" name="Content Placeholder 2"/>
          <p:cNvSpPr>
            <a:spLocks noGrp="1"/>
          </p:cNvSpPr>
          <p:nvPr>
            <p:ph idx="1"/>
          </p:nvPr>
        </p:nvSpPr>
        <p:spPr>
          <a:xfrm>
            <a:off x="304800" y="1225441"/>
            <a:ext cx="8624904" cy="4692316"/>
          </a:xfrm>
        </p:spPr>
        <p:txBody>
          <a:bodyPr/>
          <a:lstStyle/>
          <a:p>
            <a:pPr eaLnBrk="1" hangingPunct="1">
              <a:lnSpc>
                <a:spcPct val="80000"/>
              </a:lnSpc>
              <a:buFont typeface="Wingdings" pitchFamily="2" charset="2"/>
              <a:buNone/>
              <a:defRPr/>
            </a:pPr>
            <a:r>
              <a:rPr lang="en-US" sz="1800" b="1" dirty="0" smtClean="0">
                <a:solidFill>
                  <a:srgbClr val="7D110C"/>
                </a:solidFill>
              </a:rPr>
              <a:t>Summer 2014</a:t>
            </a:r>
          </a:p>
          <a:p>
            <a:pPr eaLnBrk="1" hangingPunct="1">
              <a:lnSpc>
                <a:spcPct val="80000"/>
              </a:lnSpc>
              <a:defRPr/>
            </a:pPr>
            <a:r>
              <a:rPr lang="en-US" sz="1800" dirty="0" smtClean="0"/>
              <a:t>Research Experiences for Undergraduates Programs</a:t>
            </a:r>
          </a:p>
          <a:p>
            <a:pPr eaLnBrk="1" hangingPunct="1">
              <a:lnSpc>
                <a:spcPct val="80000"/>
              </a:lnSpc>
              <a:defRPr/>
            </a:pPr>
            <a:r>
              <a:rPr lang="en-US" sz="1800" dirty="0" smtClean="0"/>
              <a:t>STEM Initiative / Summer Scholars Institute (IU and IUPUI)</a:t>
            </a:r>
          </a:p>
          <a:p>
            <a:pPr eaLnBrk="1" hangingPunct="1">
              <a:lnSpc>
                <a:spcPct val="80000"/>
              </a:lnSpc>
              <a:buFont typeface="Wingdings" pitchFamily="2" charset="2"/>
              <a:buNone/>
              <a:defRPr/>
            </a:pPr>
            <a:endParaRPr lang="en-US" sz="1800" dirty="0" smtClean="0"/>
          </a:p>
          <a:p>
            <a:pPr eaLnBrk="1" hangingPunct="1">
              <a:lnSpc>
                <a:spcPct val="80000"/>
              </a:lnSpc>
              <a:buFont typeface="Wingdings" pitchFamily="2" charset="2"/>
              <a:buNone/>
              <a:defRPr/>
            </a:pPr>
            <a:r>
              <a:rPr lang="en-US" sz="1800" b="1" dirty="0" smtClean="0">
                <a:solidFill>
                  <a:srgbClr val="7D110C"/>
                </a:solidFill>
              </a:rPr>
              <a:t>Fall 2014</a:t>
            </a:r>
          </a:p>
          <a:p>
            <a:pPr eaLnBrk="1" hangingPunct="1">
              <a:lnSpc>
                <a:spcPct val="80000"/>
              </a:lnSpc>
              <a:defRPr/>
            </a:pPr>
            <a:r>
              <a:rPr lang="en-US" sz="1800" dirty="0"/>
              <a:t>Emissaries for Graduate Student Diversity </a:t>
            </a:r>
          </a:p>
          <a:p>
            <a:pPr eaLnBrk="1" hangingPunct="1">
              <a:lnSpc>
                <a:spcPct val="80000"/>
              </a:lnSpc>
              <a:defRPr/>
            </a:pPr>
            <a:r>
              <a:rPr lang="en-US" sz="1800" dirty="0" smtClean="0"/>
              <a:t>CIC </a:t>
            </a:r>
            <a:r>
              <a:rPr lang="en-US" sz="1800" dirty="0" err="1" smtClean="0"/>
              <a:t>FreeApp</a:t>
            </a:r>
            <a:r>
              <a:rPr lang="en-US" sz="1800" dirty="0" smtClean="0"/>
              <a:t> Program</a:t>
            </a:r>
          </a:p>
          <a:p>
            <a:pPr eaLnBrk="1" hangingPunct="1">
              <a:lnSpc>
                <a:spcPct val="80000"/>
              </a:lnSpc>
              <a:defRPr/>
            </a:pPr>
            <a:r>
              <a:rPr lang="en-US" sz="1800" dirty="0"/>
              <a:t>Project </a:t>
            </a:r>
            <a:r>
              <a:rPr lang="en-US" sz="1800" dirty="0" smtClean="0"/>
              <a:t>1000</a:t>
            </a:r>
          </a:p>
          <a:p>
            <a:pPr eaLnBrk="1" hangingPunct="1">
              <a:lnSpc>
                <a:spcPct val="80000"/>
              </a:lnSpc>
              <a:defRPr/>
            </a:pPr>
            <a:r>
              <a:rPr lang="en-US" sz="1800" dirty="0" smtClean="0"/>
              <a:t>McNair Scholar Directory – September</a:t>
            </a:r>
          </a:p>
          <a:p>
            <a:pPr eaLnBrk="1" hangingPunct="1">
              <a:lnSpc>
                <a:spcPct val="80000"/>
              </a:lnSpc>
              <a:defRPr/>
            </a:pPr>
            <a:r>
              <a:rPr lang="en-US" sz="1800" dirty="0" smtClean="0"/>
              <a:t>Membership with The National GEM Consortium</a:t>
            </a:r>
          </a:p>
          <a:p>
            <a:pPr eaLnBrk="1" hangingPunct="1">
              <a:lnSpc>
                <a:spcPct val="80000"/>
              </a:lnSpc>
              <a:defRPr/>
            </a:pPr>
            <a:r>
              <a:rPr lang="en-US" sz="1800" dirty="0" smtClean="0"/>
              <a:t>Getting You into IU campus preview – October</a:t>
            </a:r>
          </a:p>
          <a:p>
            <a:pPr eaLnBrk="1" hangingPunct="1">
              <a:lnSpc>
                <a:spcPct val="80000"/>
              </a:lnSpc>
              <a:defRPr/>
            </a:pPr>
            <a:r>
              <a:rPr lang="en-US" sz="1800" dirty="0" smtClean="0"/>
              <a:t>California Diversity Forum – 1,000+ attendees</a:t>
            </a:r>
          </a:p>
          <a:p>
            <a:pPr eaLnBrk="1" hangingPunct="1">
              <a:lnSpc>
                <a:spcPct val="80000"/>
              </a:lnSpc>
              <a:defRPr/>
            </a:pPr>
            <a:r>
              <a:rPr lang="en-US" sz="1800" dirty="0" smtClean="0"/>
              <a:t>Institute for Broadening Participation – 7,000+ names</a:t>
            </a:r>
          </a:p>
          <a:p>
            <a:pPr eaLnBrk="1" hangingPunct="1">
              <a:lnSpc>
                <a:spcPct val="80000"/>
              </a:lnSpc>
              <a:defRPr/>
            </a:pPr>
            <a:r>
              <a:rPr lang="en-US" sz="1800" dirty="0" smtClean="0"/>
              <a:t>IU Undergraduate Research Conference – November</a:t>
            </a:r>
          </a:p>
          <a:p>
            <a:pPr eaLnBrk="1" hangingPunct="1">
              <a:lnSpc>
                <a:spcPct val="80000"/>
              </a:lnSpc>
              <a:defRPr/>
            </a:pPr>
            <a:r>
              <a:rPr lang="en-US" sz="1800" dirty="0" smtClean="0"/>
              <a:t>National Name Exchange – 8,600+ names</a:t>
            </a:r>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609" y="2819601"/>
            <a:ext cx="1763547" cy="50014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609" y="3703863"/>
            <a:ext cx="2327275" cy="3646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4235911"/>
            <a:ext cx="2687705" cy="4085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43" y="4811861"/>
            <a:ext cx="2643161" cy="612770"/>
          </a:xfrm>
          <a:prstGeom prst="rect">
            <a:avLst/>
          </a:prstGeom>
        </p:spPr>
      </p:pic>
      <p:sp>
        <p:nvSpPr>
          <p:cNvPr id="10"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11"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508839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9410" y="609600"/>
            <a:ext cx="9067800" cy="838200"/>
          </a:xfrm>
        </p:spPr>
        <p:txBody>
          <a:bodyPr/>
          <a:lstStyle/>
          <a:p>
            <a:pPr algn="ctr"/>
            <a:r>
              <a:rPr lang="en-US" u="sng" dirty="0" smtClean="0"/>
              <a:t>Emissaries for Graduate Student Diversity</a:t>
            </a:r>
            <a:r>
              <a:rPr lang="en-US" sz="3200" u="sng" dirty="0" smtClean="0"/>
              <a:t> </a:t>
            </a:r>
            <a:endParaRPr lang="en-US" dirty="0" smtClean="0"/>
          </a:p>
        </p:txBody>
      </p:sp>
      <p:sp>
        <p:nvSpPr>
          <p:cNvPr id="15363" name="Content Placeholder 2"/>
          <p:cNvSpPr>
            <a:spLocks noGrp="1"/>
          </p:cNvSpPr>
          <p:nvPr>
            <p:ph idx="1"/>
          </p:nvPr>
        </p:nvSpPr>
        <p:spPr>
          <a:xfrm>
            <a:off x="609600" y="5410200"/>
            <a:ext cx="7848600" cy="533400"/>
          </a:xfrm>
        </p:spPr>
        <p:txBody>
          <a:bodyPr/>
          <a:lstStyle/>
          <a:p>
            <a:pPr marL="0" indent="0">
              <a:buNone/>
            </a:pPr>
            <a:r>
              <a:rPr lang="en-US" sz="2000" i="1" dirty="0"/>
              <a:t>to broaden the participation of underrepresented students; and, to build a more inclusive IU Bloomington graduate student </a:t>
            </a:r>
            <a:r>
              <a:rPr lang="en-US" sz="2000" i="1" dirty="0" smtClean="0"/>
              <a:t>community</a:t>
            </a:r>
            <a:r>
              <a:rPr lang="en-US" sz="2000"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337151"/>
            <a:ext cx="6705600" cy="4111980"/>
          </a:xfrm>
          <a:prstGeom prst="rect">
            <a:avLst/>
          </a:prstGeom>
        </p:spPr>
      </p:pic>
      <p:sp>
        <p:nvSpPr>
          <p:cNvPr id="7"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8"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48113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9410" y="609600"/>
            <a:ext cx="9067800" cy="838200"/>
          </a:xfrm>
        </p:spPr>
        <p:txBody>
          <a:bodyPr/>
          <a:lstStyle/>
          <a:p>
            <a:pPr algn="ctr"/>
            <a:r>
              <a:rPr lang="en-US" u="sng" dirty="0" smtClean="0"/>
              <a:t>Emissaries for Graduate Student Diversity</a:t>
            </a:r>
            <a:r>
              <a:rPr lang="en-US" sz="3200" u="sng" dirty="0" smtClean="0"/>
              <a:t> </a:t>
            </a:r>
            <a:endParaRPr lang="en-US" dirty="0" smtClean="0"/>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endParaRPr lang="en-US" sz="1200" i="0" dirty="0"/>
          </a:p>
          <a:p>
            <a:endParaRPr lang="en-US" sz="1400" i="0" dirty="0" smtClean="0"/>
          </a:p>
        </p:txBody>
      </p:sp>
      <p:sp>
        <p:nvSpPr>
          <p:cNvPr id="6" name="Content Placeholder 5"/>
          <p:cNvSpPr>
            <a:spLocks noGrp="1"/>
          </p:cNvSpPr>
          <p:nvPr>
            <p:ph idx="1"/>
          </p:nvPr>
        </p:nvSpPr>
        <p:spPr>
          <a:xfrm>
            <a:off x="2209800" y="1447800"/>
            <a:ext cx="7110412" cy="4038600"/>
          </a:xfrm>
        </p:spPr>
        <p:txBody>
          <a:bodyPr/>
          <a:lstStyle/>
          <a:p>
            <a:r>
              <a:rPr lang="en-US" sz="1400" dirty="0"/>
              <a:t>Anthropology</a:t>
            </a:r>
          </a:p>
          <a:p>
            <a:r>
              <a:rPr lang="en-US" sz="1400" dirty="0"/>
              <a:t>Astronomy</a:t>
            </a:r>
          </a:p>
          <a:p>
            <a:r>
              <a:rPr lang="en-US" sz="1400" dirty="0"/>
              <a:t>Biology</a:t>
            </a:r>
          </a:p>
          <a:p>
            <a:r>
              <a:rPr lang="en-US" sz="1400" dirty="0"/>
              <a:t>Business Administration </a:t>
            </a:r>
          </a:p>
          <a:p>
            <a:r>
              <a:rPr lang="en-US" sz="1400" dirty="0"/>
              <a:t>Chemistry</a:t>
            </a:r>
          </a:p>
          <a:p>
            <a:r>
              <a:rPr lang="en-US" sz="1400" dirty="0"/>
              <a:t>Communication and Culture</a:t>
            </a:r>
          </a:p>
          <a:p>
            <a:r>
              <a:rPr lang="en-US" sz="1400" dirty="0"/>
              <a:t>Counseling and Educational Psychology</a:t>
            </a:r>
          </a:p>
          <a:p>
            <a:r>
              <a:rPr lang="en-US" sz="1400" dirty="0"/>
              <a:t>Educational Leadership and Policy Studies</a:t>
            </a:r>
          </a:p>
          <a:p>
            <a:r>
              <a:rPr lang="en-US" sz="1400" dirty="0"/>
              <a:t>Elementary Education</a:t>
            </a:r>
          </a:p>
          <a:p>
            <a:r>
              <a:rPr lang="en-US" sz="1400" dirty="0"/>
              <a:t>Higher Education</a:t>
            </a:r>
          </a:p>
          <a:p>
            <a:r>
              <a:rPr lang="en-US" sz="1400" dirty="0"/>
              <a:t>History</a:t>
            </a:r>
          </a:p>
          <a:p>
            <a:r>
              <a:rPr lang="en-US" sz="1400" dirty="0"/>
              <a:t>Kinesiology</a:t>
            </a:r>
          </a:p>
          <a:p>
            <a:r>
              <a:rPr lang="en-US" sz="1400" dirty="0"/>
              <a:t>Latin American Studies</a:t>
            </a:r>
          </a:p>
          <a:p>
            <a:r>
              <a:rPr lang="en-US" sz="1400" dirty="0"/>
              <a:t>Psychological and Brain Sciences (Mathematical Psychology)</a:t>
            </a:r>
          </a:p>
          <a:p>
            <a:r>
              <a:rPr lang="en-US" sz="1400" dirty="0"/>
              <a:t>Public Affairs</a:t>
            </a:r>
          </a:p>
          <a:p>
            <a:r>
              <a:rPr lang="en-US" sz="1400" dirty="0"/>
              <a:t>Sociology</a:t>
            </a:r>
          </a:p>
          <a:p>
            <a:r>
              <a:rPr lang="en-US" sz="1400" dirty="0"/>
              <a:t>Telecommunications</a:t>
            </a:r>
          </a:p>
          <a:p>
            <a:pPr marL="0" indent="0">
              <a:buNone/>
            </a:pPr>
            <a:endParaRPr lang="en-US" dirty="0"/>
          </a:p>
        </p:txBody>
      </p:sp>
      <p:sp>
        <p:nvSpPr>
          <p:cNvPr id="7"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8" name="Footer Placeholder 4"/>
          <p:cNvSpPr txBox="1">
            <a:spLocks/>
          </p:cNvSpPr>
          <p:nvPr/>
        </p:nvSpPr>
        <p:spPr bwMode="auto">
          <a:xfrm>
            <a:off x="381000" y="152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i="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286000" algn="l" defTabSz="914400" rtl="0" eaLnBrk="1" latinLnBrk="0" hangingPunct="1">
              <a:defRPr sz="2400" i="1" kern="1200">
                <a:solidFill>
                  <a:schemeClr val="tx1"/>
                </a:solidFill>
                <a:latin typeface="Arial" charset="0"/>
                <a:ea typeface="ＭＳ Ｐゴシック" charset="-128"/>
                <a:cs typeface="+mn-cs"/>
              </a:defRPr>
            </a:lvl6pPr>
            <a:lvl7pPr marL="2743200" algn="l" defTabSz="914400" rtl="0" eaLnBrk="1" latinLnBrk="0" hangingPunct="1">
              <a:defRPr sz="2400" i="1" kern="1200">
                <a:solidFill>
                  <a:schemeClr val="tx1"/>
                </a:solidFill>
                <a:latin typeface="Arial" charset="0"/>
                <a:ea typeface="ＭＳ Ｐゴシック" charset="-128"/>
                <a:cs typeface="+mn-cs"/>
              </a:defRPr>
            </a:lvl7pPr>
            <a:lvl8pPr marL="3200400" algn="l" defTabSz="914400" rtl="0" eaLnBrk="1" latinLnBrk="0" hangingPunct="1">
              <a:defRPr sz="2400" i="1" kern="1200">
                <a:solidFill>
                  <a:schemeClr val="tx1"/>
                </a:solidFill>
                <a:latin typeface="Arial" charset="0"/>
                <a:ea typeface="ＭＳ Ｐゴシック" charset="-128"/>
                <a:cs typeface="+mn-cs"/>
              </a:defRPr>
            </a:lvl8pPr>
            <a:lvl9pPr marL="3657600" algn="l" defTabSz="914400" rtl="0" eaLnBrk="1" latinLnBrk="0" hangingPunct="1">
              <a:defRPr sz="2400" i="1" kern="1200">
                <a:solidFill>
                  <a:schemeClr val="tx1"/>
                </a:solidFill>
                <a:latin typeface="Arial" charset="0"/>
                <a:ea typeface="ＭＳ Ｐゴシック" charset="-128"/>
                <a:cs typeface="+mn-cs"/>
              </a:defRPr>
            </a:lvl9pPr>
          </a:lstStyle>
          <a:p>
            <a:pPr>
              <a:defRPr/>
            </a:pPr>
            <a:r>
              <a:rPr lang="en-US" sz="1000" smtClean="0"/>
              <a:t>The University Graduate School Academic Affairs Workshop</a:t>
            </a:r>
            <a:endParaRPr lang="en-US" sz="1000" i="1" dirty="0"/>
          </a:p>
        </p:txBody>
      </p:sp>
    </p:spTree>
    <p:extLst>
      <p:ext uri="{BB962C8B-B14F-4D97-AF65-F5344CB8AC3E}">
        <p14:creationId xmlns:p14="http://schemas.microsoft.com/office/powerpoint/2010/main" val="1161063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 y="457200"/>
            <a:ext cx="9067800" cy="838200"/>
          </a:xfrm>
        </p:spPr>
        <p:txBody>
          <a:bodyPr/>
          <a:lstStyle/>
          <a:p>
            <a:pPr algn="ctr"/>
            <a:r>
              <a:rPr lang="en-US" u="sng" dirty="0" smtClean="0"/>
              <a:t>Emissaries for Graduate Student Diversity</a:t>
            </a:r>
            <a:r>
              <a:rPr lang="en-US" sz="3200" u="sng" dirty="0" smtClean="0"/>
              <a:t> </a:t>
            </a:r>
            <a:endParaRPr lang="en-US" dirty="0" smtClean="0"/>
          </a:p>
        </p:txBody>
      </p:sp>
      <p:sp>
        <p:nvSpPr>
          <p:cNvPr id="15363" name="Content Placeholder 2"/>
          <p:cNvSpPr>
            <a:spLocks noGrp="1"/>
          </p:cNvSpPr>
          <p:nvPr>
            <p:ph idx="1"/>
          </p:nvPr>
        </p:nvSpPr>
        <p:spPr>
          <a:xfrm>
            <a:off x="228600" y="1104900"/>
            <a:ext cx="2057400" cy="990600"/>
          </a:xfrm>
        </p:spPr>
        <p:txBody>
          <a:bodyPr/>
          <a:lstStyle/>
          <a:p>
            <a:pPr marL="0" indent="0">
              <a:buNone/>
            </a:pPr>
            <a:r>
              <a:rPr lang="en-US" sz="1600" b="1" u="sng" dirty="0"/>
              <a:t>The primary role of </a:t>
            </a:r>
            <a:r>
              <a:rPr lang="en-US" sz="1600" b="1" u="sng" dirty="0">
                <a:solidFill>
                  <a:schemeClr val="accent1"/>
                </a:solidFill>
                <a:latin typeface="+mj-lt"/>
                <a:ea typeface="+mj-ea"/>
              </a:rPr>
              <a:t>Recruitment and Outreach </a:t>
            </a:r>
            <a:r>
              <a:rPr lang="en-US" sz="1600" b="1" u="sng" dirty="0"/>
              <a:t>emissaries</a:t>
            </a:r>
            <a:r>
              <a:rPr lang="en-US" sz="1600" dirty="0"/>
              <a:t> is to serve as initial peer contacts for pre-application graduate and professional students. </a:t>
            </a:r>
            <a:r>
              <a:rPr lang="en-US" sz="1600" dirty="0" smtClean="0"/>
              <a:t>Using </a:t>
            </a:r>
            <a:r>
              <a:rPr lang="en-US" sz="1600" dirty="0"/>
              <a:t>effective peer-to peer communication channels, emissaries will work to positively support the university’s recruitment, outreach and advocacy efforts across diverse communities.</a:t>
            </a:r>
          </a:p>
          <a:p>
            <a:pPr marL="0" indent="0">
              <a:buFontTx/>
              <a:buNone/>
            </a:pPr>
            <a:endParaRPr lang="en-US" dirty="0" smtClean="0"/>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endParaRPr lang="en-US" sz="1200" i="0" dirty="0"/>
          </a:p>
          <a:p>
            <a:endParaRPr lang="en-US" sz="1400" i="0"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070" t="5983" r="4843" b="18804"/>
          <a:stretch/>
        </p:blipFill>
        <p:spPr>
          <a:xfrm>
            <a:off x="2286000" y="1447800"/>
            <a:ext cx="6768801" cy="4366968"/>
          </a:xfrm>
          <a:prstGeom prst="rect">
            <a:avLst/>
          </a:prstGeom>
        </p:spPr>
      </p:pic>
      <p:sp>
        <p:nvSpPr>
          <p:cNvPr id="7"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8" name="Footer Placeholder 4"/>
          <p:cNvSpPr txBox="1">
            <a:spLocks/>
          </p:cNvSpPr>
          <p:nvPr/>
        </p:nvSpPr>
        <p:spPr bwMode="auto">
          <a:xfrm>
            <a:off x="381000" y="152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i="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286000" algn="l" defTabSz="914400" rtl="0" eaLnBrk="1" latinLnBrk="0" hangingPunct="1">
              <a:defRPr sz="2400" i="1" kern="1200">
                <a:solidFill>
                  <a:schemeClr val="tx1"/>
                </a:solidFill>
                <a:latin typeface="Arial" charset="0"/>
                <a:ea typeface="ＭＳ Ｐゴシック" charset="-128"/>
                <a:cs typeface="+mn-cs"/>
              </a:defRPr>
            </a:lvl6pPr>
            <a:lvl7pPr marL="2743200" algn="l" defTabSz="914400" rtl="0" eaLnBrk="1" latinLnBrk="0" hangingPunct="1">
              <a:defRPr sz="2400" i="1" kern="1200">
                <a:solidFill>
                  <a:schemeClr val="tx1"/>
                </a:solidFill>
                <a:latin typeface="Arial" charset="0"/>
                <a:ea typeface="ＭＳ Ｐゴシック" charset="-128"/>
                <a:cs typeface="+mn-cs"/>
              </a:defRPr>
            </a:lvl7pPr>
            <a:lvl8pPr marL="3200400" algn="l" defTabSz="914400" rtl="0" eaLnBrk="1" latinLnBrk="0" hangingPunct="1">
              <a:defRPr sz="2400" i="1" kern="1200">
                <a:solidFill>
                  <a:schemeClr val="tx1"/>
                </a:solidFill>
                <a:latin typeface="Arial" charset="0"/>
                <a:ea typeface="ＭＳ Ｐゴシック" charset="-128"/>
                <a:cs typeface="+mn-cs"/>
              </a:defRPr>
            </a:lvl8pPr>
            <a:lvl9pPr marL="3657600" algn="l" defTabSz="914400" rtl="0" eaLnBrk="1" latinLnBrk="0" hangingPunct="1">
              <a:defRPr sz="2400" i="1" kern="1200">
                <a:solidFill>
                  <a:schemeClr val="tx1"/>
                </a:solidFill>
                <a:latin typeface="Arial" charset="0"/>
                <a:ea typeface="ＭＳ Ｐゴシック" charset="-128"/>
                <a:cs typeface="+mn-cs"/>
              </a:defRPr>
            </a:lvl9p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722056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5299" y="2286000"/>
            <a:ext cx="3199901" cy="912168"/>
          </a:xfrm>
        </p:spPr>
        <p:txBody>
          <a:bodyPr/>
          <a:lstStyle/>
          <a:p>
            <a:pPr algn="ctr" eaLnBrk="1" hangingPunct="1">
              <a:lnSpc>
                <a:spcPct val="80000"/>
              </a:lnSpc>
            </a:pPr>
            <a:r>
              <a:rPr lang="en-US" u="sng" dirty="0" smtClean="0"/>
              <a:t/>
            </a:r>
            <a:br>
              <a:rPr lang="en-US" u="sng" dirty="0" smtClean="0"/>
            </a:br>
            <a:r>
              <a:rPr lang="en-US" u="sng" dirty="0" smtClean="0"/>
              <a:t>Blog: Graduate Student Life @ IU</a:t>
            </a:r>
            <a:br>
              <a:rPr lang="en-US" u="sng" dirty="0" smtClean="0"/>
            </a:br>
            <a:r>
              <a:rPr lang="en-US" u="sng" dirty="0" smtClean="0"/>
              <a:t/>
            </a:r>
            <a:br>
              <a:rPr lang="en-US" u="sng" dirty="0" smtClean="0"/>
            </a:br>
            <a:r>
              <a:rPr lang="en-US" sz="2000" dirty="0" smtClean="0"/>
              <a:t>Wisdom from the Indiana University Emissaries for Graduate Student Diversity on the Bloomington campus</a:t>
            </a:r>
            <a:br>
              <a:rPr lang="en-US" sz="2000" dirty="0" smtClean="0"/>
            </a:br>
            <a:r>
              <a:rPr lang="en-US" u="sng" dirty="0" smtClean="0"/>
              <a:t/>
            </a:r>
            <a:br>
              <a:rPr lang="en-US" u="sng" dirty="0" smtClean="0"/>
            </a:br>
            <a:r>
              <a:rPr lang="en-US" sz="1400" i="1" dirty="0" smtClean="0"/>
              <a:t>http://www.indiana.edu/~gradlife/</a:t>
            </a:r>
          </a:p>
        </p:txBody>
      </p:sp>
      <p:sp>
        <p:nvSpPr>
          <p:cNvPr id="2" name="Rectangle 1"/>
          <p:cNvSpPr/>
          <p:nvPr/>
        </p:nvSpPr>
        <p:spPr>
          <a:xfrm>
            <a:off x="4393906" y="3198168"/>
            <a:ext cx="356188" cy="461665"/>
          </a:xfrm>
          <a:prstGeom prst="rect">
            <a:avLst/>
          </a:prstGeom>
        </p:spPr>
        <p:txBody>
          <a:bodyPr wrap="none">
            <a:spAutoFit/>
          </a:bodyPr>
          <a:lstStyle/>
          <a:p>
            <a:r>
              <a:rPr lang="en-US" i="0" dirty="0">
                <a:solidFill>
                  <a:schemeClr val="bg1"/>
                </a:solidFill>
              </a:rPr>
              <a:t>ñ</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5050" y="466165"/>
            <a:ext cx="4724150" cy="5547419"/>
          </a:xfrm>
        </p:spPr>
      </p:pic>
      <p:sp>
        <p:nvSpPr>
          <p:cNvPr id="7"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8"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753318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9410" y="609600"/>
            <a:ext cx="9067800" cy="838200"/>
          </a:xfrm>
        </p:spPr>
        <p:txBody>
          <a:bodyPr/>
          <a:lstStyle/>
          <a:p>
            <a:pPr algn="ctr"/>
            <a:r>
              <a:rPr lang="en-US" u="sng" dirty="0" smtClean="0"/>
              <a:t>Emissaries for Graduate Student Diversity</a:t>
            </a:r>
            <a:r>
              <a:rPr lang="en-US" sz="3200" u="sng" dirty="0" smtClean="0"/>
              <a:t> </a:t>
            </a:r>
            <a:endParaRPr lang="en-US" dirty="0" smtClean="0"/>
          </a:p>
        </p:txBody>
      </p:sp>
      <p:sp>
        <p:nvSpPr>
          <p:cNvPr id="15363" name="Content Placeholder 2"/>
          <p:cNvSpPr>
            <a:spLocks noGrp="1"/>
          </p:cNvSpPr>
          <p:nvPr>
            <p:ph idx="1"/>
          </p:nvPr>
        </p:nvSpPr>
        <p:spPr>
          <a:xfrm>
            <a:off x="169176" y="1707776"/>
            <a:ext cx="2413000" cy="1371600"/>
          </a:xfrm>
        </p:spPr>
        <p:txBody>
          <a:bodyPr/>
          <a:lstStyle/>
          <a:p>
            <a:pPr marL="0" indent="0">
              <a:buNone/>
            </a:pPr>
            <a:r>
              <a:rPr lang="en-US" sz="1400" b="1" u="sng" dirty="0"/>
              <a:t>The primary role of </a:t>
            </a:r>
            <a:r>
              <a:rPr lang="en-US" sz="1400" b="1" u="sng" dirty="0">
                <a:solidFill>
                  <a:schemeClr val="accent1"/>
                </a:solidFill>
                <a:latin typeface="+mj-lt"/>
                <a:ea typeface="+mj-ea"/>
              </a:rPr>
              <a:t>Retention and Community Building </a:t>
            </a:r>
            <a:r>
              <a:rPr lang="en-US" sz="1400" b="1" u="sng" dirty="0"/>
              <a:t>emissaries</a:t>
            </a:r>
            <a:r>
              <a:rPr lang="en-US" sz="1400" dirty="0"/>
              <a:t> is to build a more inclusive graduate student community through formal and informal mentoring activities, particularly for underrepresented and minority students.  A major function of community-building emissaries is to provide for the interchange/exchange of information that facilitate progression and successful completion of their graduate student program.</a:t>
            </a:r>
          </a:p>
          <a:p>
            <a:pPr marL="0" indent="0">
              <a:buFontTx/>
              <a:buNone/>
            </a:pPr>
            <a:endParaRPr lang="en-US" dirty="0" smtClean="0"/>
          </a:p>
        </p:txBody>
      </p:sp>
      <p:sp>
        <p:nvSpPr>
          <p:cNvPr id="153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endParaRPr lang="en-US" sz="1200" i="0" dirty="0"/>
          </a:p>
          <a:p>
            <a:endParaRPr lang="en-US" sz="1400" i="0"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144" t="5394" r="5473" b="6880"/>
          <a:stretch/>
        </p:blipFill>
        <p:spPr>
          <a:xfrm>
            <a:off x="2747978" y="1447800"/>
            <a:ext cx="6197600" cy="4648200"/>
          </a:xfrm>
          <a:prstGeom prst="rect">
            <a:avLst/>
          </a:prstGeom>
        </p:spPr>
      </p:pic>
      <p:sp>
        <p:nvSpPr>
          <p:cNvPr id="9" name="Date Placeholder 3"/>
          <p:cNvSpPr txBox="1">
            <a:spLocks/>
          </p:cNvSpPr>
          <p:nvPr/>
        </p:nvSpPr>
        <p:spPr bwMode="auto">
          <a:xfrm>
            <a:off x="7010400" y="152400"/>
            <a:ext cx="1905000" cy="30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charset="-128"/>
                <a:cs typeface="+mn-cs"/>
              </a:defRPr>
            </a:lvl1pPr>
            <a:lvl2pPr marL="742950" indent="-28575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1143000" indent="-228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600200" indent="-228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2057400" indent="-228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sz="2400" i="1"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sz="2400" i="1"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sz="2400" i="1"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sz="2400" i="1" kern="1200">
                <a:solidFill>
                  <a:schemeClr val="tx1"/>
                </a:solidFill>
                <a:latin typeface="Arial" charset="0"/>
                <a:ea typeface="ＭＳ Ｐゴシック" charset="-128"/>
                <a:cs typeface="+mn-cs"/>
              </a:defRPr>
            </a:lvl9pPr>
          </a:lstStyle>
          <a:p>
            <a:endParaRPr lang="en-US" sz="1000" i="0" dirty="0"/>
          </a:p>
        </p:txBody>
      </p:sp>
      <p:sp>
        <p:nvSpPr>
          <p:cNvPr id="10" name="Date Placeholder 3"/>
          <p:cNvSpPr txBox="1">
            <a:spLocks noGrp="1"/>
          </p:cNvSpPr>
          <p:nvPr>
            <p:ph type="dt" sz="quarter" idx="10"/>
          </p:nvPr>
        </p:nvSpPr>
        <p:spPr bwMode="auto">
          <a:xfrm>
            <a:off x="71628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11" name="Footer Placeholder 4"/>
          <p:cNvSpPr txBox="1">
            <a:spLocks/>
          </p:cNvSpPr>
          <p:nvPr/>
        </p:nvSpPr>
        <p:spPr bwMode="auto">
          <a:xfrm>
            <a:off x="381000" y="152400"/>
            <a:ext cx="4953000" cy="19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i="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286000" algn="l" defTabSz="914400" rtl="0" eaLnBrk="1" latinLnBrk="0" hangingPunct="1">
              <a:defRPr sz="2400" i="1" kern="1200">
                <a:solidFill>
                  <a:schemeClr val="tx1"/>
                </a:solidFill>
                <a:latin typeface="Arial" charset="0"/>
                <a:ea typeface="ＭＳ Ｐゴシック" charset="-128"/>
                <a:cs typeface="+mn-cs"/>
              </a:defRPr>
            </a:lvl6pPr>
            <a:lvl7pPr marL="2743200" algn="l" defTabSz="914400" rtl="0" eaLnBrk="1" latinLnBrk="0" hangingPunct="1">
              <a:defRPr sz="2400" i="1" kern="1200">
                <a:solidFill>
                  <a:schemeClr val="tx1"/>
                </a:solidFill>
                <a:latin typeface="Arial" charset="0"/>
                <a:ea typeface="ＭＳ Ｐゴシック" charset="-128"/>
                <a:cs typeface="+mn-cs"/>
              </a:defRPr>
            </a:lvl7pPr>
            <a:lvl8pPr marL="3200400" algn="l" defTabSz="914400" rtl="0" eaLnBrk="1" latinLnBrk="0" hangingPunct="1">
              <a:defRPr sz="2400" i="1" kern="1200">
                <a:solidFill>
                  <a:schemeClr val="tx1"/>
                </a:solidFill>
                <a:latin typeface="Arial" charset="0"/>
                <a:ea typeface="ＭＳ Ｐゴシック" charset="-128"/>
                <a:cs typeface="+mn-cs"/>
              </a:defRPr>
            </a:lvl8pPr>
            <a:lvl9pPr marL="3657600" algn="l" defTabSz="914400" rtl="0" eaLnBrk="1" latinLnBrk="0" hangingPunct="1">
              <a:defRPr sz="2400" i="1" kern="1200">
                <a:solidFill>
                  <a:schemeClr val="tx1"/>
                </a:solidFill>
                <a:latin typeface="Arial" charset="0"/>
                <a:ea typeface="ＭＳ Ｐゴシック" charset="-128"/>
                <a:cs typeface="+mn-cs"/>
              </a:defRPr>
            </a:lvl9p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970989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609601"/>
            <a:ext cx="8177213" cy="457199"/>
          </a:xfrm>
        </p:spPr>
        <p:txBody>
          <a:bodyPr/>
          <a:lstStyle/>
          <a:p>
            <a:pPr algn="ctr" eaLnBrk="1" hangingPunct="1">
              <a:lnSpc>
                <a:spcPct val="80000"/>
              </a:lnSpc>
            </a:pPr>
            <a:r>
              <a:rPr lang="en-US" u="sng" dirty="0" smtClean="0"/>
              <a:t>Recruitment Awards for 2015-16</a:t>
            </a:r>
            <a:endParaRPr lang="en-US" dirty="0" smtClean="0"/>
          </a:p>
        </p:txBody>
      </p:sp>
      <p:sp>
        <p:nvSpPr>
          <p:cNvPr id="18435" name="Content Placeholder 2"/>
          <p:cNvSpPr>
            <a:spLocks noGrp="1"/>
          </p:cNvSpPr>
          <p:nvPr>
            <p:ph idx="1"/>
          </p:nvPr>
        </p:nvSpPr>
        <p:spPr>
          <a:xfrm>
            <a:off x="1219200" y="1447800"/>
            <a:ext cx="7697601" cy="4495800"/>
          </a:xfrm>
        </p:spPr>
        <p:txBody>
          <a:bodyPr/>
          <a:lstStyle/>
          <a:p>
            <a:pPr eaLnBrk="1" hangingPunct="1">
              <a:lnSpc>
                <a:spcPct val="90000"/>
              </a:lnSpc>
            </a:pPr>
            <a:r>
              <a:rPr lang="en-US" dirty="0" smtClean="0"/>
              <a:t>President’s Graduate Recruitment Fellowship</a:t>
            </a:r>
          </a:p>
          <a:p>
            <a:pPr eaLnBrk="1" hangingPunct="1">
              <a:lnSpc>
                <a:spcPct val="90000"/>
              </a:lnSpc>
            </a:pPr>
            <a:endParaRPr lang="en-US" dirty="0"/>
          </a:p>
          <a:p>
            <a:pPr eaLnBrk="1" hangingPunct="1">
              <a:lnSpc>
                <a:spcPct val="90000"/>
              </a:lnSpc>
            </a:pPr>
            <a:r>
              <a:rPr lang="en-US" dirty="0" smtClean="0"/>
              <a:t>Graduate Scholars Fellowship </a:t>
            </a:r>
          </a:p>
          <a:p>
            <a:pPr eaLnBrk="1" hangingPunct="1">
              <a:lnSpc>
                <a:spcPct val="90000"/>
              </a:lnSpc>
            </a:pPr>
            <a:endParaRPr lang="en-US" sz="1800" i="1" dirty="0" smtClean="0"/>
          </a:p>
          <a:p>
            <a:pPr eaLnBrk="1" hangingPunct="1">
              <a:lnSpc>
                <a:spcPct val="90000"/>
              </a:lnSpc>
            </a:pPr>
            <a:r>
              <a:rPr lang="en-US" dirty="0" smtClean="0"/>
              <a:t>Adam W. Herbert Graduate Fellowship</a:t>
            </a:r>
          </a:p>
          <a:p>
            <a:pPr eaLnBrk="1" hangingPunct="1">
              <a:lnSpc>
                <a:spcPct val="90000"/>
              </a:lnSpc>
            </a:pPr>
            <a:endParaRPr lang="en-US" dirty="0" smtClean="0"/>
          </a:p>
          <a:p>
            <a:pPr eaLnBrk="1" hangingPunct="1">
              <a:lnSpc>
                <a:spcPct val="90000"/>
              </a:lnSpc>
            </a:pPr>
            <a:r>
              <a:rPr lang="en-US" dirty="0" smtClean="0"/>
              <a:t>McNair Graduate Scholars Fellowship</a:t>
            </a:r>
          </a:p>
          <a:p>
            <a:pPr eaLnBrk="1" hangingPunct="1">
              <a:lnSpc>
                <a:spcPct val="90000"/>
              </a:lnSpc>
            </a:pPr>
            <a:endParaRPr lang="en-US" dirty="0" smtClean="0"/>
          </a:p>
          <a:p>
            <a:pPr eaLnBrk="1" hangingPunct="1">
              <a:lnSpc>
                <a:spcPct val="90000"/>
              </a:lnSpc>
            </a:pPr>
            <a:r>
              <a:rPr lang="en-US" dirty="0" smtClean="0"/>
              <a:t>Educational Opportunity Fellowship</a:t>
            </a:r>
          </a:p>
          <a:p>
            <a:endParaRPr lang="en-US" dirty="0" smtClean="0"/>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72821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0600" y="533400"/>
            <a:ext cx="7315200" cy="609600"/>
          </a:xfrm>
        </p:spPr>
        <p:txBody>
          <a:bodyPr/>
          <a:lstStyle/>
          <a:p>
            <a:pPr algn="ctr"/>
            <a:r>
              <a:rPr lang="en-US" u="sng" dirty="0" smtClean="0"/>
              <a:t>Highlighted 2015-16 Eligibilities</a:t>
            </a:r>
            <a:endParaRPr lang="en-US" dirty="0" smtClean="0"/>
          </a:p>
        </p:txBody>
      </p:sp>
      <p:sp>
        <p:nvSpPr>
          <p:cNvPr id="3" name="Content Placeholder 2"/>
          <p:cNvSpPr>
            <a:spLocks noGrp="1"/>
          </p:cNvSpPr>
          <p:nvPr>
            <p:ph idx="1"/>
          </p:nvPr>
        </p:nvSpPr>
        <p:spPr>
          <a:xfrm>
            <a:off x="596900" y="1371600"/>
            <a:ext cx="8102600" cy="4595813"/>
          </a:xfrm>
        </p:spPr>
        <p:txBody>
          <a:bodyPr/>
          <a:lstStyle/>
          <a:p>
            <a:pPr marL="0" indent="0" eaLnBrk="1" hangingPunct="1">
              <a:lnSpc>
                <a:spcPct val="80000"/>
              </a:lnSpc>
              <a:buFont typeface="Wingdings" pitchFamily="2" charset="2"/>
              <a:buNone/>
              <a:defRPr/>
            </a:pPr>
            <a:r>
              <a:rPr lang="en-US" sz="1800" b="1" u="sng" dirty="0" smtClean="0">
                <a:solidFill>
                  <a:srgbClr val="7D110C"/>
                </a:solidFill>
              </a:rPr>
              <a:t>Adam </a:t>
            </a:r>
            <a:r>
              <a:rPr lang="en-US" sz="1800" b="1" u="sng" dirty="0">
                <a:solidFill>
                  <a:srgbClr val="7D110C"/>
                </a:solidFill>
              </a:rPr>
              <a:t>W. Herbert Graduate Fellowship</a:t>
            </a:r>
          </a:p>
          <a:p>
            <a:pPr marL="0" indent="0" eaLnBrk="1" hangingPunct="1">
              <a:lnSpc>
                <a:spcPct val="80000"/>
              </a:lnSpc>
              <a:buNone/>
              <a:defRPr/>
            </a:pPr>
            <a:r>
              <a:rPr lang="en-US" sz="1800" dirty="0"/>
              <a:t>Supports graduate study at Indiana University for graduates of Historically Black Colleges and Universities (HBCUs) in STEM programs. PhD Fellowships are four (4)-year stipend awards of </a:t>
            </a:r>
            <a:r>
              <a:rPr lang="en-US" sz="1800" b="1" dirty="0"/>
              <a:t>$25,000</a:t>
            </a:r>
            <a:r>
              <a:rPr lang="en-US" sz="1800" dirty="0"/>
              <a:t> per year.  Masters fellowships are single year awards of </a:t>
            </a:r>
            <a:r>
              <a:rPr lang="en-US" sz="1800" b="1" dirty="0"/>
              <a:t>$10,000</a:t>
            </a:r>
            <a:r>
              <a:rPr lang="en-US" sz="1800" dirty="0" smtClean="0"/>
              <a:t>.</a:t>
            </a:r>
          </a:p>
          <a:p>
            <a:pPr marL="0" indent="0" eaLnBrk="1" hangingPunct="1">
              <a:lnSpc>
                <a:spcPct val="80000"/>
              </a:lnSpc>
              <a:buNone/>
              <a:defRPr/>
            </a:pPr>
            <a:endParaRPr lang="en-US" sz="1800" dirty="0"/>
          </a:p>
          <a:p>
            <a:pPr marL="0" indent="0" eaLnBrk="1" hangingPunct="1">
              <a:lnSpc>
                <a:spcPct val="80000"/>
              </a:lnSpc>
              <a:buFont typeface="Wingdings" pitchFamily="2" charset="2"/>
              <a:buNone/>
              <a:defRPr/>
            </a:pPr>
            <a:r>
              <a:rPr lang="en-US" sz="1800" b="1" u="sng" dirty="0">
                <a:solidFill>
                  <a:srgbClr val="7D110C"/>
                </a:solidFill>
              </a:rPr>
              <a:t>President’s Graduate Recruitment Fellowship</a:t>
            </a:r>
            <a:endParaRPr lang="en-US" sz="1800" u="sng" dirty="0">
              <a:solidFill>
                <a:srgbClr val="7D110C"/>
              </a:solidFill>
            </a:endParaRPr>
          </a:p>
          <a:p>
            <a:pPr marL="0" indent="0" eaLnBrk="1" hangingPunct="1">
              <a:lnSpc>
                <a:spcPct val="80000"/>
              </a:lnSpc>
              <a:buNone/>
              <a:defRPr/>
            </a:pPr>
            <a:r>
              <a:rPr lang="en-US" sz="1800" dirty="0"/>
              <a:t>Nominee must belong to an underrepresented minority group (African American, Hispanic American, Pacific Islander/Native Hawaiian or Native American, with tribal enrollment card or proof of descent); and applying to a PhD or MFA program. Fellowships are </a:t>
            </a:r>
            <a:r>
              <a:rPr lang="en-US" sz="1800" dirty="0" smtClean="0"/>
              <a:t>multi-year awards with two </a:t>
            </a:r>
            <a:r>
              <a:rPr lang="en-US" sz="1800" dirty="0"/>
              <a:t>(2)-</a:t>
            </a:r>
            <a:r>
              <a:rPr lang="en-US" sz="1800" dirty="0" smtClean="0"/>
              <a:t>years of no assistantship duties and stipends of </a:t>
            </a:r>
            <a:r>
              <a:rPr lang="en-US" sz="1800" b="1" dirty="0" smtClean="0"/>
              <a:t>$20,000- </a:t>
            </a:r>
            <a:r>
              <a:rPr lang="en-US" sz="1800" b="1" dirty="0"/>
              <a:t>25,000</a:t>
            </a:r>
            <a:r>
              <a:rPr lang="en-US" sz="1800" dirty="0"/>
              <a:t> per year.  </a:t>
            </a:r>
          </a:p>
          <a:p>
            <a:pPr marL="0" indent="0" eaLnBrk="1" hangingPunct="1">
              <a:lnSpc>
                <a:spcPct val="80000"/>
              </a:lnSpc>
              <a:buFontTx/>
              <a:buNone/>
              <a:defRPr/>
            </a:pPr>
            <a:endParaRPr lang="en-US" sz="1800" dirty="0" smtClean="0"/>
          </a:p>
          <a:p>
            <a:pPr marL="0" indent="0" eaLnBrk="1" hangingPunct="1">
              <a:lnSpc>
                <a:spcPct val="80000"/>
              </a:lnSpc>
              <a:buFont typeface="Wingdings" pitchFamily="2" charset="2"/>
              <a:buNone/>
              <a:defRPr/>
            </a:pPr>
            <a:r>
              <a:rPr lang="en-US" sz="1800" b="1" u="sng" dirty="0" smtClean="0">
                <a:solidFill>
                  <a:srgbClr val="7D110C"/>
                </a:solidFill>
              </a:rPr>
              <a:t>Graduate Scholars Fellowship</a:t>
            </a:r>
            <a:endParaRPr lang="en-US" sz="1800" u="sng" dirty="0">
              <a:solidFill>
                <a:srgbClr val="7D110C"/>
              </a:solidFill>
            </a:endParaRPr>
          </a:p>
          <a:p>
            <a:pPr marL="0" indent="0" eaLnBrk="1" hangingPunct="1">
              <a:lnSpc>
                <a:spcPct val="80000"/>
              </a:lnSpc>
              <a:buNone/>
              <a:defRPr/>
            </a:pPr>
            <a:r>
              <a:rPr lang="en-US" sz="1800" dirty="0"/>
              <a:t>Nominee must belong to an underrepresented minority group (African American, Hispanic American, Pacific Islander/Native Hawaiian or Native American, with tribal enrollment card or proof of descent); and applying to a PhD or MFA program. Fellowships are multi-year awards </a:t>
            </a:r>
            <a:r>
              <a:rPr lang="en-US" sz="1800" dirty="0" smtClean="0"/>
              <a:t>with one (1)-year </a:t>
            </a:r>
            <a:r>
              <a:rPr lang="en-US" sz="1800" dirty="0"/>
              <a:t>of no assistantship duties and stipends of </a:t>
            </a:r>
            <a:r>
              <a:rPr lang="en-US" sz="1800" b="1" dirty="0"/>
              <a:t>$20,000- 25,000</a:t>
            </a:r>
            <a:r>
              <a:rPr lang="en-US" sz="1800" dirty="0"/>
              <a:t> per year.  </a:t>
            </a:r>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451719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0600" y="533400"/>
            <a:ext cx="7315200" cy="609600"/>
          </a:xfrm>
        </p:spPr>
        <p:txBody>
          <a:bodyPr/>
          <a:lstStyle/>
          <a:p>
            <a:pPr algn="ctr"/>
            <a:r>
              <a:rPr lang="en-US" u="sng" dirty="0" smtClean="0"/>
              <a:t>Highlighted 2015-16 Eligibilities</a:t>
            </a:r>
            <a:endParaRPr lang="en-US" dirty="0" smtClean="0"/>
          </a:p>
        </p:txBody>
      </p:sp>
      <p:sp>
        <p:nvSpPr>
          <p:cNvPr id="3" name="Content Placeholder 2"/>
          <p:cNvSpPr>
            <a:spLocks noGrp="1"/>
          </p:cNvSpPr>
          <p:nvPr>
            <p:ph idx="1"/>
          </p:nvPr>
        </p:nvSpPr>
        <p:spPr>
          <a:xfrm>
            <a:off x="533400" y="1295400"/>
            <a:ext cx="8102600" cy="4595813"/>
          </a:xfrm>
        </p:spPr>
        <p:txBody>
          <a:bodyPr/>
          <a:lstStyle/>
          <a:p>
            <a:pPr marL="0" indent="0" eaLnBrk="1" hangingPunct="1">
              <a:lnSpc>
                <a:spcPct val="80000"/>
              </a:lnSpc>
              <a:buFontTx/>
              <a:buNone/>
              <a:defRPr/>
            </a:pPr>
            <a:endParaRPr lang="en-US" sz="1800" dirty="0"/>
          </a:p>
          <a:p>
            <a:pPr marL="0" indent="0" eaLnBrk="1" hangingPunct="1">
              <a:lnSpc>
                <a:spcPct val="80000"/>
              </a:lnSpc>
              <a:buFontTx/>
              <a:buNone/>
              <a:defRPr/>
            </a:pPr>
            <a:r>
              <a:rPr lang="en-US" sz="1800" b="1" u="sng" dirty="0">
                <a:solidFill>
                  <a:srgbClr val="7D110C"/>
                </a:solidFill>
              </a:rPr>
              <a:t>Graduate McNair Scholars Fellowship</a:t>
            </a:r>
            <a:endParaRPr lang="en-US" sz="1800" u="sng" dirty="0">
              <a:solidFill>
                <a:srgbClr val="7D110C"/>
              </a:solidFill>
            </a:endParaRPr>
          </a:p>
          <a:p>
            <a:pPr marL="0" indent="0" eaLnBrk="1" hangingPunct="1">
              <a:lnSpc>
                <a:spcPct val="80000"/>
              </a:lnSpc>
              <a:buNone/>
              <a:defRPr/>
            </a:pPr>
            <a:r>
              <a:rPr lang="en-US" sz="1800" dirty="0"/>
              <a:t>Nominee must provide documentation from their undergraduate McNair Scholars program certifying status as a McNair Scholar; and applying to a PhD or MFA program. Fellowships are multi-year awards with two (2)-years of no assistantship duties and stipends of </a:t>
            </a:r>
            <a:r>
              <a:rPr lang="en-US" sz="1800" b="1" dirty="0"/>
              <a:t>$20,000- 25,000</a:t>
            </a:r>
            <a:r>
              <a:rPr lang="en-US" sz="1800" dirty="0"/>
              <a:t> per year. </a:t>
            </a:r>
          </a:p>
          <a:p>
            <a:pPr marL="0" indent="0" eaLnBrk="1" hangingPunct="1">
              <a:lnSpc>
                <a:spcPct val="80000"/>
              </a:lnSpc>
              <a:buFont typeface="Wingdings" pitchFamily="2" charset="2"/>
              <a:buNone/>
              <a:defRPr/>
            </a:pPr>
            <a:endParaRPr lang="en-US" sz="1800" dirty="0"/>
          </a:p>
          <a:p>
            <a:pPr marL="0" indent="0" eaLnBrk="1" hangingPunct="1">
              <a:lnSpc>
                <a:spcPct val="80000"/>
              </a:lnSpc>
              <a:buFont typeface="Wingdings" pitchFamily="2" charset="2"/>
              <a:buNone/>
              <a:defRPr/>
            </a:pPr>
            <a:r>
              <a:rPr lang="en-US" sz="1800" b="1" u="sng" dirty="0">
                <a:solidFill>
                  <a:srgbClr val="7D110C"/>
                </a:solidFill>
              </a:rPr>
              <a:t>Educational Opportunity Fellowship</a:t>
            </a:r>
          </a:p>
          <a:p>
            <a:pPr marL="0" indent="0" eaLnBrk="1" hangingPunct="1">
              <a:lnSpc>
                <a:spcPct val="80000"/>
              </a:lnSpc>
              <a:buNone/>
              <a:defRPr/>
            </a:pPr>
            <a:r>
              <a:rPr lang="en-US" sz="1800" dirty="0"/>
              <a:t>Must be first generation college or low income. </a:t>
            </a:r>
            <a:r>
              <a:rPr lang="en-US" sz="1800" dirty="0" smtClean="0"/>
              <a:t>Award is one (1) year with a stipend of $1,500 and fee award that reduces tuition to the in-state rate for up to 24 credit hours. </a:t>
            </a:r>
            <a:endParaRPr lang="en-US" sz="1800" dirty="0"/>
          </a:p>
          <a:p>
            <a:pPr marL="0" indent="0" eaLnBrk="1" hangingPunct="1">
              <a:lnSpc>
                <a:spcPct val="80000"/>
              </a:lnSpc>
              <a:buNone/>
              <a:defRPr/>
            </a:pPr>
            <a:endParaRPr lang="en-US" sz="1800" dirty="0"/>
          </a:p>
          <a:p>
            <a:pPr>
              <a:defRPr/>
            </a:pPr>
            <a:endParaRPr lang="en-US" dirty="0"/>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4289185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1143000"/>
            <a:ext cx="8024813" cy="1627188"/>
          </a:xfrm>
        </p:spPr>
        <p:txBody>
          <a:bodyPr/>
          <a:lstStyle/>
          <a:p>
            <a:pPr algn="ctr"/>
            <a:r>
              <a:rPr lang="en-US" dirty="0" smtClean="0"/>
              <a:t> </a:t>
            </a:r>
            <a:r>
              <a:rPr lang="en-US" sz="4800" dirty="0" smtClean="0"/>
              <a:t>Nomination Deadline </a:t>
            </a:r>
            <a:br>
              <a:rPr lang="en-US" sz="4800" dirty="0" smtClean="0"/>
            </a:br>
            <a:r>
              <a:rPr lang="en-US" dirty="0" smtClean="0"/>
              <a:t>for </a:t>
            </a:r>
            <a:br>
              <a:rPr lang="en-US" dirty="0" smtClean="0"/>
            </a:br>
            <a:r>
              <a:rPr lang="en-US" dirty="0" smtClean="0"/>
              <a:t>2015-16 Award Competition</a:t>
            </a:r>
          </a:p>
        </p:txBody>
      </p:sp>
      <p:sp>
        <p:nvSpPr>
          <p:cNvPr id="25603" name="Content Placeholder 2"/>
          <p:cNvSpPr>
            <a:spLocks noGrp="1"/>
          </p:cNvSpPr>
          <p:nvPr>
            <p:ph idx="1"/>
          </p:nvPr>
        </p:nvSpPr>
        <p:spPr>
          <a:xfrm>
            <a:off x="685800" y="2514599"/>
            <a:ext cx="7950200" cy="3376613"/>
          </a:xfrm>
        </p:spPr>
        <p:txBody>
          <a:bodyPr/>
          <a:lstStyle/>
          <a:p>
            <a:pPr marL="0" indent="0">
              <a:buFontTx/>
              <a:buNone/>
            </a:pPr>
            <a:endParaRPr lang="en-US" dirty="0" smtClean="0"/>
          </a:p>
          <a:p>
            <a:pPr marL="0" indent="0">
              <a:buFontTx/>
              <a:buNone/>
            </a:pPr>
            <a:endParaRPr lang="en-US" dirty="0" smtClean="0"/>
          </a:p>
          <a:p>
            <a:pPr marL="0" indent="0">
              <a:buFontTx/>
              <a:buNone/>
            </a:pPr>
            <a:endParaRPr lang="en-US" dirty="0" smtClean="0"/>
          </a:p>
          <a:p>
            <a:pPr marL="0" indent="0" algn="ctr">
              <a:buFontTx/>
              <a:buNone/>
            </a:pPr>
            <a:r>
              <a:rPr lang="en-US" sz="4800" b="1" dirty="0" smtClean="0"/>
              <a:t>Friday, February 6, 2015</a:t>
            </a:r>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495293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600200" y="533400"/>
            <a:ext cx="7110413" cy="457200"/>
          </a:xfrm>
        </p:spPr>
        <p:txBody>
          <a:bodyPr/>
          <a:lstStyle/>
          <a:p>
            <a:pPr eaLnBrk="1" hangingPunct="1"/>
            <a:r>
              <a:rPr lang="en-US" sz="2000" dirty="0" smtClean="0">
                <a:solidFill>
                  <a:srgbClr val="7D110C"/>
                </a:solidFill>
              </a:rPr>
              <a:t>  </a:t>
            </a:r>
            <a:r>
              <a:rPr lang="en-US" sz="2400" dirty="0" smtClean="0">
                <a:solidFill>
                  <a:srgbClr val="7D110C"/>
                </a:solidFill>
              </a:rPr>
              <a:t>Agenda</a:t>
            </a:r>
          </a:p>
        </p:txBody>
      </p:sp>
      <p:sp>
        <p:nvSpPr>
          <p:cNvPr id="15364" name="Rectangle 3"/>
          <p:cNvSpPr>
            <a:spLocks noGrp="1" noChangeArrowheads="1"/>
          </p:cNvSpPr>
          <p:nvPr>
            <p:ph type="body" idx="1"/>
          </p:nvPr>
        </p:nvSpPr>
        <p:spPr>
          <a:xfrm>
            <a:off x="1371600" y="1066800"/>
            <a:ext cx="7110413" cy="5181600"/>
          </a:xfrm>
        </p:spPr>
        <p:txBody>
          <a:bodyPr/>
          <a:lstStyle/>
          <a:p>
            <a:pPr eaLnBrk="1" hangingPunct="1">
              <a:lnSpc>
                <a:spcPct val="80000"/>
              </a:lnSpc>
              <a:spcBef>
                <a:spcPts val="338"/>
              </a:spcBef>
            </a:pPr>
            <a:endParaRPr lang="en-US" sz="1400" b="1" dirty="0" smtClean="0">
              <a:solidFill>
                <a:srgbClr val="7D110C"/>
              </a:solidFill>
            </a:endParaRPr>
          </a:p>
          <a:p>
            <a:pPr eaLnBrk="1" hangingPunct="1">
              <a:lnSpc>
                <a:spcPct val="80000"/>
              </a:lnSpc>
              <a:spcBef>
                <a:spcPts val="338"/>
              </a:spcBef>
            </a:pPr>
            <a:r>
              <a:rPr lang="en-US" sz="1600" b="1" dirty="0" smtClean="0">
                <a:solidFill>
                  <a:srgbClr val="7D110C"/>
                </a:solidFill>
              </a:rPr>
              <a:t>Welcome</a:t>
            </a:r>
          </a:p>
          <a:p>
            <a:pPr lvl="1" eaLnBrk="1" hangingPunct="1">
              <a:lnSpc>
                <a:spcPct val="80000"/>
              </a:lnSpc>
              <a:spcBef>
                <a:spcPts val="338"/>
              </a:spcBef>
            </a:pPr>
            <a:r>
              <a:rPr lang="en-US" sz="1200" dirty="0" smtClean="0"/>
              <a:t>(</a:t>
            </a:r>
            <a:r>
              <a:rPr lang="en-US" sz="1200" dirty="0"/>
              <a:t>David </a:t>
            </a:r>
            <a:r>
              <a:rPr lang="en-US" sz="1200" dirty="0" smtClean="0"/>
              <a:t>Daleke)</a:t>
            </a:r>
          </a:p>
          <a:p>
            <a:pPr lvl="1" eaLnBrk="1" hangingPunct="1">
              <a:lnSpc>
                <a:spcPct val="80000"/>
              </a:lnSpc>
              <a:spcBef>
                <a:spcPts val="338"/>
              </a:spcBef>
            </a:pPr>
            <a:endParaRPr lang="en-US" sz="1200" b="1" dirty="0">
              <a:solidFill>
                <a:srgbClr val="7D110C"/>
              </a:solidFill>
            </a:endParaRPr>
          </a:p>
          <a:p>
            <a:pPr eaLnBrk="1" hangingPunct="1">
              <a:lnSpc>
                <a:spcPct val="80000"/>
              </a:lnSpc>
              <a:spcBef>
                <a:spcPts val="338"/>
              </a:spcBef>
            </a:pPr>
            <a:r>
              <a:rPr lang="en-US" sz="1600" b="1" dirty="0" smtClean="0">
                <a:solidFill>
                  <a:srgbClr val="7D110C"/>
                </a:solidFill>
              </a:rPr>
              <a:t>Staffing</a:t>
            </a:r>
            <a:endParaRPr lang="en-US" sz="1600" b="1" dirty="0">
              <a:solidFill>
                <a:srgbClr val="7D110C"/>
              </a:solidFill>
            </a:endParaRPr>
          </a:p>
          <a:p>
            <a:pPr lvl="1" eaLnBrk="1" hangingPunct="1">
              <a:lnSpc>
                <a:spcPct val="80000"/>
              </a:lnSpc>
              <a:spcBef>
                <a:spcPts val="338"/>
              </a:spcBef>
            </a:pPr>
            <a:r>
              <a:rPr lang="en-US" sz="1200" dirty="0" smtClean="0"/>
              <a:t>(Kim Bunch)</a:t>
            </a:r>
            <a:endParaRPr lang="en-US" sz="1200" b="1" dirty="0">
              <a:solidFill>
                <a:srgbClr val="7D110C"/>
              </a:solidFill>
            </a:endParaRPr>
          </a:p>
          <a:p>
            <a:pPr marL="0" indent="0" eaLnBrk="1" hangingPunct="1">
              <a:lnSpc>
                <a:spcPct val="80000"/>
              </a:lnSpc>
              <a:spcBef>
                <a:spcPts val="338"/>
              </a:spcBef>
              <a:buNone/>
            </a:pPr>
            <a:endParaRPr lang="en-US" sz="1600" b="1" dirty="0">
              <a:solidFill>
                <a:srgbClr val="7D110C"/>
              </a:solidFill>
            </a:endParaRPr>
          </a:p>
          <a:p>
            <a:pPr eaLnBrk="1" hangingPunct="1">
              <a:lnSpc>
                <a:spcPct val="80000"/>
              </a:lnSpc>
              <a:spcBef>
                <a:spcPts val="338"/>
              </a:spcBef>
            </a:pPr>
            <a:r>
              <a:rPr lang="en-US" sz="1600" b="1" dirty="0" smtClean="0">
                <a:solidFill>
                  <a:srgbClr val="7D110C"/>
                </a:solidFill>
              </a:rPr>
              <a:t>Bulletin</a:t>
            </a:r>
            <a:r>
              <a:rPr lang="en-US" sz="1600" b="1" dirty="0">
                <a:solidFill>
                  <a:srgbClr val="7D110C"/>
                </a:solidFill>
              </a:rPr>
              <a:t>, Curriculum, Degrees, and Graduate Faculty Status </a:t>
            </a:r>
            <a:endParaRPr lang="en-US" sz="1600" b="1" dirty="0" smtClean="0">
              <a:solidFill>
                <a:srgbClr val="7D110C"/>
              </a:solidFill>
            </a:endParaRPr>
          </a:p>
          <a:p>
            <a:pPr lvl="1" eaLnBrk="1" hangingPunct="1">
              <a:lnSpc>
                <a:spcPct val="80000"/>
              </a:lnSpc>
              <a:spcBef>
                <a:spcPts val="338"/>
              </a:spcBef>
            </a:pPr>
            <a:r>
              <a:rPr lang="en-US" sz="1200" dirty="0" smtClean="0"/>
              <a:t>(</a:t>
            </a:r>
            <a:r>
              <a:rPr lang="en-US" sz="1200" dirty="0"/>
              <a:t>David </a:t>
            </a:r>
            <a:r>
              <a:rPr lang="en-US" sz="1200" dirty="0" smtClean="0"/>
              <a:t>Daleke</a:t>
            </a:r>
            <a:r>
              <a:rPr lang="en-US" sz="1200" dirty="0"/>
              <a:t>, Jody </a:t>
            </a:r>
            <a:r>
              <a:rPr lang="en-US" sz="1200" dirty="0" smtClean="0"/>
              <a:t>Smith)</a:t>
            </a:r>
            <a:endParaRPr lang="en-US" sz="1400" dirty="0" smtClean="0"/>
          </a:p>
          <a:p>
            <a:pPr eaLnBrk="1" hangingPunct="1">
              <a:lnSpc>
                <a:spcPct val="80000"/>
              </a:lnSpc>
              <a:spcBef>
                <a:spcPts val="338"/>
              </a:spcBef>
            </a:pPr>
            <a:endParaRPr lang="en-US" sz="900" dirty="0" smtClean="0"/>
          </a:p>
          <a:p>
            <a:pPr eaLnBrk="1" hangingPunct="1">
              <a:lnSpc>
                <a:spcPct val="80000"/>
              </a:lnSpc>
              <a:spcBef>
                <a:spcPts val="338"/>
              </a:spcBef>
            </a:pPr>
            <a:r>
              <a:rPr lang="en-US" sz="1600" b="1" dirty="0" smtClean="0">
                <a:solidFill>
                  <a:srgbClr val="7D110C"/>
                </a:solidFill>
              </a:rPr>
              <a:t>Recruitment, Financial Support, Admissions, and Student Support</a:t>
            </a:r>
            <a:endParaRPr lang="en-US" sz="1600" dirty="0" smtClean="0"/>
          </a:p>
          <a:p>
            <a:pPr lvl="1" eaLnBrk="1" hangingPunct="1">
              <a:spcBef>
                <a:spcPts val="200"/>
              </a:spcBef>
              <a:buFont typeface="Arial" charset="0"/>
              <a:buChar char="•"/>
            </a:pPr>
            <a:r>
              <a:rPr lang="en-US" sz="1200" dirty="0" smtClean="0"/>
              <a:t>Recruitment Efforts (Yolanda </a:t>
            </a:r>
            <a:r>
              <a:rPr lang="en-US" sz="1200" dirty="0" err="1" smtClean="0"/>
              <a:t>Treviño</a:t>
            </a:r>
            <a:r>
              <a:rPr lang="en-US" sz="1200" dirty="0" smtClean="0"/>
              <a:t>)</a:t>
            </a:r>
          </a:p>
          <a:p>
            <a:pPr lvl="1" eaLnBrk="1" hangingPunct="1">
              <a:spcBef>
                <a:spcPts val="200"/>
              </a:spcBef>
              <a:buFont typeface="Arial" charset="0"/>
              <a:buChar char="•"/>
            </a:pPr>
            <a:r>
              <a:rPr lang="en-US" sz="1200" dirty="0" smtClean="0"/>
              <a:t>Financial Support (Kerchanin Allen)</a:t>
            </a:r>
          </a:p>
          <a:p>
            <a:pPr lvl="1" eaLnBrk="1" hangingPunct="1">
              <a:spcBef>
                <a:spcPts val="200"/>
              </a:spcBef>
              <a:buFont typeface="Arial" charset="0"/>
              <a:buChar char="•"/>
            </a:pPr>
            <a:r>
              <a:rPr lang="en-US" sz="1200" dirty="0" err="1" smtClean="0"/>
              <a:t>GradGrants</a:t>
            </a:r>
            <a:r>
              <a:rPr lang="en-US" sz="1200" dirty="0" smtClean="0"/>
              <a:t> Center (Kim Bunch)</a:t>
            </a:r>
          </a:p>
          <a:p>
            <a:pPr lvl="1" eaLnBrk="1" hangingPunct="1">
              <a:spcBef>
                <a:spcPts val="200"/>
              </a:spcBef>
              <a:buFont typeface="Arial" charset="0"/>
              <a:buChar char="•"/>
            </a:pPr>
            <a:r>
              <a:rPr lang="en-US" sz="1200" dirty="0" smtClean="0"/>
              <a:t>General Admissions Procedures (Kim Bunch and Autumn Winfrey)</a:t>
            </a:r>
          </a:p>
          <a:p>
            <a:pPr lvl="1" eaLnBrk="1" hangingPunct="1">
              <a:spcBef>
                <a:spcPts val="200"/>
              </a:spcBef>
              <a:buFont typeface="Arial" charset="0"/>
              <a:buChar char="•"/>
            </a:pPr>
            <a:r>
              <a:rPr lang="en-US" sz="1200" dirty="0" smtClean="0"/>
              <a:t>Continuing </a:t>
            </a:r>
            <a:r>
              <a:rPr lang="en-US" sz="1200" dirty="0" err="1" smtClean="0"/>
              <a:t>Nondegree</a:t>
            </a:r>
            <a:r>
              <a:rPr lang="en-US" sz="1200" dirty="0" smtClean="0"/>
              <a:t> Program (Autumn Winfrey and Jody Smith) </a:t>
            </a:r>
          </a:p>
          <a:p>
            <a:pPr lvl="1" eaLnBrk="1" hangingPunct="1">
              <a:spcBef>
                <a:spcPts val="200"/>
              </a:spcBef>
              <a:buFont typeface="Arial" charset="0"/>
              <a:buChar char="•"/>
            </a:pPr>
            <a:r>
              <a:rPr lang="en-US" sz="1200" dirty="0" smtClean="0"/>
              <a:t>CIC Traveling Scholar Program (Jody Smith)</a:t>
            </a:r>
          </a:p>
          <a:p>
            <a:pPr lvl="1" eaLnBrk="1" hangingPunct="1">
              <a:spcBef>
                <a:spcPts val="200"/>
              </a:spcBef>
              <a:buFont typeface="Arial" charset="0"/>
              <a:buChar char="•"/>
            </a:pPr>
            <a:r>
              <a:rPr lang="en-US" sz="1200" dirty="0" smtClean="0"/>
              <a:t>Graduate Mentoring Center (Maria Hamilton </a:t>
            </a:r>
            <a:r>
              <a:rPr lang="en-US" sz="1200" dirty="0" err="1" smtClean="0"/>
              <a:t>Abegunde</a:t>
            </a:r>
            <a:r>
              <a:rPr lang="en-US" sz="1200" dirty="0" smtClean="0"/>
              <a:t>) </a:t>
            </a:r>
            <a:endParaRPr lang="en-US" sz="900" dirty="0"/>
          </a:p>
          <a:p>
            <a:pPr lvl="1" eaLnBrk="1" hangingPunct="1">
              <a:lnSpc>
                <a:spcPct val="80000"/>
              </a:lnSpc>
              <a:spcBef>
                <a:spcPts val="338"/>
              </a:spcBef>
            </a:pPr>
            <a:endParaRPr lang="en-US" sz="900" dirty="0" smtClean="0"/>
          </a:p>
          <a:p>
            <a:pPr eaLnBrk="1" hangingPunct="1">
              <a:lnSpc>
                <a:spcPct val="80000"/>
              </a:lnSpc>
              <a:spcBef>
                <a:spcPts val="338"/>
              </a:spcBef>
            </a:pPr>
            <a:r>
              <a:rPr lang="en-US" sz="1600" b="1" dirty="0" smtClean="0">
                <a:solidFill>
                  <a:srgbClr val="7D110C"/>
                </a:solidFill>
              </a:rPr>
              <a:t>Recording and Degree Conferral</a:t>
            </a:r>
            <a:endParaRPr lang="en-US" sz="1600" dirty="0"/>
          </a:p>
          <a:p>
            <a:pPr lvl="1" eaLnBrk="1" hangingPunct="1">
              <a:spcBef>
                <a:spcPts val="200"/>
              </a:spcBef>
              <a:buFont typeface="Arial" charset="0"/>
              <a:buChar char="•"/>
            </a:pPr>
            <a:r>
              <a:rPr lang="en-US" sz="1200" dirty="0" smtClean="0"/>
              <a:t>Masters Degree Requirements (Dana Harden)</a:t>
            </a:r>
          </a:p>
          <a:p>
            <a:pPr lvl="1" eaLnBrk="1" hangingPunct="1">
              <a:spcBef>
                <a:spcPts val="200"/>
              </a:spcBef>
              <a:buFont typeface="Arial" charset="0"/>
              <a:buChar char="•"/>
            </a:pPr>
            <a:r>
              <a:rPr lang="en-US" sz="1200" dirty="0" smtClean="0"/>
              <a:t>Doctoral Degree Requirements (Shelly Gerber-Sparks)</a:t>
            </a:r>
          </a:p>
          <a:p>
            <a:pPr lvl="1" eaLnBrk="1" hangingPunct="1">
              <a:spcBef>
                <a:spcPts val="200"/>
              </a:spcBef>
              <a:buFont typeface="Arial" charset="0"/>
              <a:buChar char="•"/>
            </a:pPr>
            <a:r>
              <a:rPr lang="en-US" sz="1200" dirty="0" err="1" smtClean="0"/>
              <a:t>eDoc</a:t>
            </a:r>
            <a:r>
              <a:rPr lang="en-US" sz="1200" dirty="0" smtClean="0"/>
              <a:t> </a:t>
            </a:r>
            <a:r>
              <a:rPr lang="en-US" sz="1200" dirty="0" err="1" smtClean="0"/>
              <a:t>Lites</a:t>
            </a:r>
            <a:r>
              <a:rPr lang="en-US" sz="1200" dirty="0" smtClean="0"/>
              <a:t> (Beth Nicodemus)</a:t>
            </a:r>
          </a:p>
          <a:p>
            <a:pPr lvl="1" eaLnBrk="1" hangingPunct="1">
              <a:spcBef>
                <a:spcPts val="200"/>
              </a:spcBef>
              <a:buFont typeface="Arial" charset="0"/>
              <a:buChar char="•"/>
            </a:pPr>
            <a:endParaRPr lang="en-US" sz="1200" dirty="0">
              <a:solidFill>
                <a:srgbClr val="000000"/>
              </a:solidFill>
            </a:endParaRPr>
          </a:p>
          <a:p>
            <a:pPr marL="57150" indent="0" eaLnBrk="1" hangingPunct="1">
              <a:lnSpc>
                <a:spcPct val="80000"/>
              </a:lnSpc>
              <a:spcBef>
                <a:spcPts val="338"/>
              </a:spcBef>
              <a:buNone/>
            </a:pPr>
            <a:endParaRPr lang="en-US" sz="1000" dirty="0">
              <a:solidFill>
                <a:srgbClr val="7D110C"/>
              </a:solidFill>
            </a:endParaRPr>
          </a:p>
        </p:txBody>
      </p:sp>
      <p:sp>
        <p:nvSpPr>
          <p:cNvPr id="15365"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381000" y="1600200"/>
            <a:ext cx="8302625" cy="508000"/>
          </a:xfrm>
        </p:spPr>
        <p:txBody>
          <a:bodyPr/>
          <a:lstStyle/>
          <a:p>
            <a:pPr eaLnBrk="1" hangingPunct="1"/>
            <a:r>
              <a:rPr lang="en-US" sz="2400" i="1" dirty="0" smtClean="0"/>
              <a:t>Award and Fellowship Nomination Submission Procedures…</a:t>
            </a:r>
          </a:p>
        </p:txBody>
      </p:sp>
      <p:sp>
        <p:nvSpPr>
          <p:cNvPr id="13315" name="Text Box 7"/>
          <p:cNvSpPr>
            <a:spLocks noGrp="1" noChangeArrowheads="1"/>
          </p:cNvSpPr>
          <p:nvPr>
            <p:ph type="ctrTitle"/>
          </p:nvPr>
        </p:nvSpPr>
        <p:spPr>
          <a:xfrm>
            <a:off x="457200" y="609600"/>
            <a:ext cx="8153400" cy="852488"/>
          </a:xfrm>
        </p:spPr>
        <p:txBody>
          <a:bodyPr/>
          <a:lstStyle/>
          <a:p>
            <a:r>
              <a:rPr lang="en-US" sz="3600" dirty="0" smtClean="0"/>
              <a:t>Financial  Support</a:t>
            </a:r>
          </a:p>
        </p:txBody>
      </p:sp>
      <p:sp>
        <p:nvSpPr>
          <p:cNvPr id="13316" name="Text Box 10"/>
          <p:cNvSpPr txBox="1">
            <a:spLocks noChangeArrowheads="1"/>
          </p:cNvSpPr>
          <p:nvPr/>
        </p:nvSpPr>
        <p:spPr bwMode="auto">
          <a:xfrm>
            <a:off x="457200" y="2743200"/>
            <a:ext cx="8301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ctr"/>
            <a:endParaRPr lang="en-US" sz="1800" i="0" dirty="0">
              <a:solidFill>
                <a:schemeClr val="bg1"/>
              </a:solidFill>
            </a:endParaRPr>
          </a:p>
          <a:p>
            <a:pPr algn="ctr"/>
            <a:r>
              <a:rPr lang="en-US" sz="1800" i="0" dirty="0" smtClean="0">
                <a:solidFill>
                  <a:schemeClr val="bg1"/>
                </a:solidFill>
              </a:rPr>
              <a:t>Yvonne Dwigans and Kerchanin Allen</a:t>
            </a:r>
            <a:endParaRPr lang="en-US" sz="1800" i="0" dirty="0">
              <a:solidFill>
                <a:schemeClr val="bg1"/>
              </a:solidFill>
            </a:endParaRPr>
          </a:p>
          <a:p>
            <a:pPr algn="ctr"/>
            <a:r>
              <a:rPr lang="en-US" sz="1800" i="0" dirty="0" smtClean="0">
                <a:solidFill>
                  <a:schemeClr val="bg1"/>
                </a:solidFill>
              </a:rPr>
              <a:t>Graduate Fellowships and Awards Coordinator</a:t>
            </a:r>
            <a:endParaRPr lang="en-US" sz="1400" i="0" dirty="0">
              <a:solidFill>
                <a:schemeClr val="bg1"/>
              </a:solidFill>
            </a:endParaRPr>
          </a:p>
          <a:p>
            <a:pPr algn="ctr"/>
            <a:endParaRPr lang="en-US" i="0" dirty="0"/>
          </a:p>
        </p:txBody>
      </p:sp>
      <p:sp>
        <p:nvSpPr>
          <p:cNvPr id="13317" name="Rectangle 22"/>
          <p:cNvSpPr>
            <a:spLocks noChangeArrowheads="1"/>
          </p:cNvSpPr>
          <p:nvPr/>
        </p:nvSpPr>
        <p:spPr bwMode="auto">
          <a:xfrm>
            <a:off x="457200" y="32766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400">
              <a:solidFill>
                <a:schemeClr val="bg1"/>
              </a:solidFill>
            </a:endParaRPr>
          </a:p>
        </p:txBody>
      </p:sp>
      <p:pic>
        <p:nvPicPr>
          <p:cNvPr id="1331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712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39013" cy="685800"/>
          </a:xfrm>
        </p:spPr>
        <p:txBody>
          <a:bodyPr/>
          <a:lstStyle/>
          <a:p>
            <a:pPr algn="ctr"/>
            <a:r>
              <a:rPr lang="en-US" sz="3600" dirty="0" smtClean="0"/>
              <a:t>SharePoint Site</a:t>
            </a:r>
            <a:endParaRPr lang="en-US" sz="3600" dirty="0"/>
          </a:p>
        </p:txBody>
      </p:sp>
      <p:sp>
        <p:nvSpPr>
          <p:cNvPr id="3" name="Content Placeholder 2"/>
          <p:cNvSpPr>
            <a:spLocks noGrp="1"/>
          </p:cNvSpPr>
          <p:nvPr>
            <p:ph idx="1"/>
          </p:nvPr>
        </p:nvSpPr>
        <p:spPr>
          <a:xfrm>
            <a:off x="762000" y="1676400"/>
            <a:ext cx="7874000" cy="4214813"/>
          </a:xfrm>
        </p:spPr>
        <p:txBody>
          <a:bodyPr/>
          <a:lstStyle/>
          <a:p>
            <a:r>
              <a:rPr lang="en-US" sz="2400" dirty="0" smtClean="0"/>
              <a:t>All fellowship nominations are submitted through the </a:t>
            </a:r>
            <a:r>
              <a:rPr lang="en-US" sz="2400" dirty="0" err="1" smtClean="0"/>
              <a:t>The</a:t>
            </a:r>
            <a:r>
              <a:rPr lang="en-US" sz="2400" dirty="0" smtClean="0"/>
              <a:t> </a:t>
            </a:r>
            <a:r>
              <a:rPr lang="en-US" sz="2400" dirty="0"/>
              <a:t>University Graduate School </a:t>
            </a:r>
            <a:r>
              <a:rPr lang="en-US" sz="2400" dirty="0" smtClean="0"/>
              <a:t>SharePoint site. </a:t>
            </a:r>
          </a:p>
          <a:p>
            <a:pPr marL="0" indent="0">
              <a:buNone/>
            </a:pPr>
            <a:endParaRPr lang="en-US" sz="2400" dirty="0"/>
          </a:p>
          <a:p>
            <a:r>
              <a:rPr lang="en-US" sz="2400" dirty="0" smtClean="0"/>
              <a:t>For </a:t>
            </a:r>
            <a:r>
              <a:rPr lang="en-US" sz="2400" dirty="0"/>
              <a:t>those of you not familiar with SharePoint, it is a cloud service for IU Faculty, grad students, and staff </a:t>
            </a:r>
            <a:r>
              <a:rPr lang="en-US" sz="2400" dirty="0" smtClean="0"/>
              <a:t>which </a:t>
            </a:r>
            <a:r>
              <a:rPr lang="en-US" sz="2400" dirty="0"/>
              <a:t>allows document storage and sharing via the web using various online tools such as Word, Excel, PowerPoint, and OneNote. It is managed by the University, so your data is protected and compliant with University policy. </a:t>
            </a:r>
          </a:p>
          <a:p>
            <a:pPr marL="0" indent="0">
              <a:buNone/>
            </a:pPr>
            <a:endParaRPr lang="en-US" b="1" dirty="0"/>
          </a:p>
        </p:txBody>
      </p:sp>
      <p:sp>
        <p:nvSpPr>
          <p:cNvPr id="4" name="Date Placeholder 3"/>
          <p:cNvSpPr>
            <a:spLocks noGrp="1"/>
          </p:cNvSpPr>
          <p:nvPr>
            <p:ph type="dt" sz="half" idx="10"/>
          </p:nvPr>
        </p:nvSpPr>
        <p:spPr>
          <a:xfrm>
            <a:off x="7086600" y="152400"/>
            <a:ext cx="1828800" cy="304800"/>
          </a:xfrm>
        </p:spPr>
        <p:txBody>
          <a:bodyPr/>
          <a:lstStyle/>
          <a:p>
            <a:r>
              <a:rPr lang="en-US" sz="1000" dirty="0"/>
              <a:t>September 18 and 22, 2014</a:t>
            </a:r>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299303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639762"/>
          </a:xfrm>
        </p:spPr>
        <p:txBody>
          <a:bodyPr>
            <a:normAutofit fontScale="90000"/>
          </a:bodyPr>
          <a:lstStyle/>
          <a:p>
            <a:r>
              <a:rPr lang="en-US" sz="4000" dirty="0" smtClean="0"/>
              <a:t>     How to Submit a Nomination</a:t>
            </a:r>
            <a:endParaRPr lang="en-US" sz="4000" dirty="0"/>
          </a:p>
        </p:txBody>
      </p:sp>
      <p:sp>
        <p:nvSpPr>
          <p:cNvPr id="5" name="TextBox 4"/>
          <p:cNvSpPr txBox="1"/>
          <p:nvPr/>
        </p:nvSpPr>
        <p:spPr>
          <a:xfrm>
            <a:off x="762000" y="1484293"/>
            <a:ext cx="8077200" cy="954107"/>
          </a:xfrm>
          <a:prstGeom prst="rect">
            <a:avLst/>
          </a:prstGeom>
          <a:noFill/>
        </p:spPr>
        <p:txBody>
          <a:bodyPr wrap="square" rtlCol="0">
            <a:spAutoFit/>
          </a:bodyPr>
          <a:lstStyle/>
          <a:p>
            <a:pPr marL="514350" indent="-514350">
              <a:buFont typeface="+mj-lt"/>
              <a:buAutoNum type="arabicPeriod"/>
            </a:pPr>
            <a:r>
              <a:rPr lang="en-US" sz="2000" i="0" dirty="0"/>
              <a:t>Open the SharePoint </a:t>
            </a:r>
            <a:r>
              <a:rPr lang="en-US" sz="2000" i="0" dirty="0" smtClean="0"/>
              <a:t>site: </a:t>
            </a:r>
            <a:r>
              <a:rPr lang="en-US" sz="1600" i="0" u="sng" dirty="0" smtClean="0">
                <a:hlinkClick r:id="rId2"/>
              </a:rPr>
              <a:t>https</a:t>
            </a:r>
            <a:r>
              <a:rPr lang="en-US" sz="1600" i="0" u="sng" dirty="0">
                <a:hlinkClick r:id="rId2"/>
              </a:rPr>
              <a:t>://</a:t>
            </a:r>
            <a:r>
              <a:rPr lang="en-US" sz="1600" i="0" u="sng" dirty="0" smtClean="0">
                <a:hlinkClick r:id="rId2"/>
              </a:rPr>
              <a:t>www.sharepoint.iu.edu/sites/UGSAwardsAndFellowships/default.aspx</a:t>
            </a:r>
            <a:endParaRPr lang="en-US" sz="1600" i="0" u="sng" dirty="0"/>
          </a:p>
          <a:p>
            <a:pPr marL="971550" lvl="1" indent="-514350">
              <a:buFont typeface="Arial" pitchFamily="34" charset="0"/>
              <a:buChar char="•"/>
            </a:pPr>
            <a:r>
              <a:rPr lang="en-US" sz="2000" i="0" dirty="0" smtClean="0"/>
              <a:t>We </a:t>
            </a:r>
            <a:r>
              <a:rPr lang="en-US" sz="2000" i="0" dirty="0"/>
              <a:t>suggest adding this site to your </a:t>
            </a:r>
            <a:r>
              <a:rPr lang="en-US" sz="2000" i="0" dirty="0" smtClean="0"/>
              <a:t>favorites</a:t>
            </a:r>
            <a:endParaRPr lang="en-US" sz="2000" i="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9776" y="2731848"/>
            <a:ext cx="6458824" cy="2906952"/>
          </a:xfrm>
        </p:spPr>
      </p:pic>
      <p:sp>
        <p:nvSpPr>
          <p:cNvPr id="7" name="Date Placeholder 3"/>
          <p:cNvSpPr>
            <a:spLocks noGrp="1"/>
          </p:cNvSpPr>
          <p:nvPr>
            <p:ph type="dt" sz="half" idx="10"/>
          </p:nvPr>
        </p:nvSpPr>
        <p:spPr>
          <a:xfrm>
            <a:off x="7086600" y="152400"/>
            <a:ext cx="1828800" cy="304800"/>
          </a:xfrm>
        </p:spPr>
        <p:txBody>
          <a:bodyPr/>
          <a:lstStyle/>
          <a:p>
            <a:r>
              <a:rPr lang="en-US" sz="1000" dirty="0"/>
              <a:t>September 18 and 22, 2014</a:t>
            </a:r>
          </a:p>
        </p:txBody>
      </p:sp>
      <p:sp>
        <p:nvSpPr>
          <p:cNvPr id="8"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07592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normAutofit/>
          </a:bodyPr>
          <a:lstStyle/>
          <a:p>
            <a:r>
              <a:rPr lang="en-US" sz="3600" dirty="0" smtClean="0"/>
              <a:t>        How to Submit a Nomination</a:t>
            </a:r>
            <a:endParaRPr lang="en-US" sz="3600" dirty="0"/>
          </a:p>
        </p:txBody>
      </p:sp>
      <p:sp>
        <p:nvSpPr>
          <p:cNvPr id="5" name="TextBox 4"/>
          <p:cNvSpPr txBox="1"/>
          <p:nvPr/>
        </p:nvSpPr>
        <p:spPr>
          <a:xfrm>
            <a:off x="981222" y="1290935"/>
            <a:ext cx="7934178" cy="461665"/>
          </a:xfrm>
          <a:prstGeom prst="rect">
            <a:avLst/>
          </a:prstGeom>
          <a:noFill/>
        </p:spPr>
        <p:txBody>
          <a:bodyPr wrap="square" rtlCol="0">
            <a:spAutoFit/>
          </a:bodyPr>
          <a:lstStyle/>
          <a:p>
            <a:r>
              <a:rPr lang="en-US" i="0" dirty="0" smtClean="0"/>
              <a:t>2. </a:t>
            </a:r>
            <a:r>
              <a:rPr lang="en-US" sz="2000" i="0" dirty="0" smtClean="0"/>
              <a:t>Click the </a:t>
            </a:r>
            <a:r>
              <a:rPr lang="en-US" sz="2000" dirty="0" smtClean="0"/>
              <a:t>Award and Fellowship Nominations </a:t>
            </a:r>
            <a:r>
              <a:rPr lang="en-US" sz="2000" i="0" dirty="0" smtClean="0"/>
              <a:t>link under Libraries</a:t>
            </a:r>
            <a:endParaRPr lang="en-US" sz="2000" i="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3443" y="1840505"/>
            <a:ext cx="5217113" cy="4179295"/>
          </a:xfrm>
        </p:spPr>
      </p:pic>
      <p:sp>
        <p:nvSpPr>
          <p:cNvPr id="7" name="Date Placeholder 3"/>
          <p:cNvSpPr>
            <a:spLocks noGrp="1"/>
          </p:cNvSpPr>
          <p:nvPr>
            <p:ph type="dt" sz="half" idx="10"/>
          </p:nvPr>
        </p:nvSpPr>
        <p:spPr>
          <a:xfrm>
            <a:off x="7162800" y="152400"/>
            <a:ext cx="1752600" cy="304800"/>
          </a:xfrm>
        </p:spPr>
        <p:txBody>
          <a:bodyPr/>
          <a:lstStyle/>
          <a:p>
            <a:r>
              <a:rPr lang="en-US" sz="1000" dirty="0"/>
              <a:t>September 18 and 22, 2014</a:t>
            </a:r>
          </a:p>
        </p:txBody>
      </p:sp>
      <p:sp>
        <p:nvSpPr>
          <p:cNvPr id="8"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800461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968"/>
            <a:ext cx="8229600" cy="792162"/>
          </a:xfrm>
        </p:spPr>
        <p:txBody>
          <a:bodyPr>
            <a:normAutofit/>
          </a:bodyPr>
          <a:lstStyle/>
          <a:p>
            <a:r>
              <a:rPr lang="en-US" sz="4000" dirty="0" smtClean="0"/>
              <a:t>      </a:t>
            </a:r>
            <a:r>
              <a:rPr lang="en-US" sz="3600" dirty="0" smtClean="0"/>
              <a:t>How to Submit a Nomination</a:t>
            </a:r>
            <a:endParaRPr lang="en-US" sz="3600" dirty="0"/>
          </a:p>
        </p:txBody>
      </p:sp>
      <p:sp>
        <p:nvSpPr>
          <p:cNvPr id="5" name="TextBox 4"/>
          <p:cNvSpPr txBox="1"/>
          <p:nvPr/>
        </p:nvSpPr>
        <p:spPr>
          <a:xfrm>
            <a:off x="990600" y="1694730"/>
            <a:ext cx="7086600" cy="707886"/>
          </a:xfrm>
          <a:prstGeom prst="rect">
            <a:avLst/>
          </a:prstGeom>
          <a:noFill/>
        </p:spPr>
        <p:txBody>
          <a:bodyPr wrap="square" rtlCol="0">
            <a:spAutoFit/>
          </a:bodyPr>
          <a:lstStyle/>
          <a:p>
            <a:r>
              <a:rPr lang="en-US" sz="2000" i="0" dirty="0"/>
              <a:t>3</a:t>
            </a:r>
            <a:r>
              <a:rPr lang="en-US" sz="2000" i="0" dirty="0" smtClean="0"/>
              <a:t>. Click on your Department’s folder (you might only see yours)</a:t>
            </a:r>
            <a:endParaRPr lang="en-US" sz="2000" i="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3069" y="2532930"/>
            <a:ext cx="5197861" cy="2801070"/>
          </a:xfrm>
        </p:spPr>
      </p:pic>
      <p:sp>
        <p:nvSpPr>
          <p:cNvPr id="6" name="Date Placeholder 3"/>
          <p:cNvSpPr>
            <a:spLocks noGrp="1"/>
          </p:cNvSpPr>
          <p:nvPr>
            <p:ph type="dt" sz="half" idx="10"/>
          </p:nvPr>
        </p:nvSpPr>
        <p:spPr>
          <a:xfrm>
            <a:off x="7086600" y="152400"/>
            <a:ext cx="1828800" cy="304800"/>
          </a:xfrm>
        </p:spPr>
        <p:txBody>
          <a:bodyPr/>
          <a:lstStyle/>
          <a:p>
            <a:r>
              <a:rPr lang="en-US" sz="1000" dirty="0"/>
              <a:t>September 18 and 22, 2014</a:t>
            </a:r>
          </a:p>
        </p:txBody>
      </p:sp>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4246112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446"/>
            <a:ext cx="8229600" cy="792162"/>
          </a:xfrm>
        </p:spPr>
        <p:txBody>
          <a:bodyPr>
            <a:normAutofit/>
          </a:bodyPr>
          <a:lstStyle/>
          <a:p>
            <a:r>
              <a:rPr lang="en-US" sz="3600" dirty="0" smtClean="0"/>
              <a:t>      How to Submit a Nomination</a:t>
            </a:r>
            <a:endParaRPr lang="en-US" sz="3600" dirty="0"/>
          </a:p>
        </p:txBody>
      </p:sp>
      <p:sp>
        <p:nvSpPr>
          <p:cNvPr id="5" name="TextBox 4"/>
          <p:cNvSpPr txBox="1"/>
          <p:nvPr/>
        </p:nvSpPr>
        <p:spPr>
          <a:xfrm>
            <a:off x="914400" y="1794208"/>
            <a:ext cx="7162800" cy="707886"/>
          </a:xfrm>
          <a:prstGeom prst="rect">
            <a:avLst/>
          </a:prstGeom>
          <a:noFill/>
        </p:spPr>
        <p:txBody>
          <a:bodyPr wrap="square" rtlCol="0">
            <a:spAutoFit/>
          </a:bodyPr>
          <a:lstStyle/>
          <a:p>
            <a:r>
              <a:rPr lang="en-US" sz="2000" i="0" dirty="0"/>
              <a:t>4</a:t>
            </a:r>
            <a:r>
              <a:rPr lang="en-US" sz="2000" i="0" dirty="0" smtClean="0"/>
              <a:t>. Click on the </a:t>
            </a:r>
            <a:r>
              <a:rPr lang="en-US" sz="2000" dirty="0" smtClean="0"/>
              <a:t>Add document </a:t>
            </a:r>
            <a:r>
              <a:rPr lang="en-US" sz="2000" i="0" dirty="0" smtClean="0"/>
              <a:t>link (if the add document button is not visible, click on the Upload Document in the banner)</a:t>
            </a:r>
            <a:endParaRPr lang="en-US" sz="2000" i="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318208"/>
            <a:ext cx="3628877" cy="2396792"/>
          </a:xfrm>
        </p:spPr>
      </p:pic>
      <p:sp>
        <p:nvSpPr>
          <p:cNvPr id="7" name="Date Placeholder 3"/>
          <p:cNvSpPr>
            <a:spLocks noGrp="1"/>
          </p:cNvSpPr>
          <p:nvPr>
            <p:ph type="dt" sz="half" idx="10"/>
          </p:nvPr>
        </p:nvSpPr>
        <p:spPr>
          <a:xfrm>
            <a:off x="7162800" y="152400"/>
            <a:ext cx="1752600" cy="304800"/>
          </a:xfrm>
        </p:spPr>
        <p:txBody>
          <a:bodyPr/>
          <a:lstStyle/>
          <a:p>
            <a:r>
              <a:rPr lang="en-US" sz="1000" dirty="0"/>
              <a:t>September 18 and 22, 2014</a:t>
            </a:r>
          </a:p>
        </p:txBody>
      </p:sp>
      <p:sp>
        <p:nvSpPr>
          <p:cNvPr id="8"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445869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38"/>
            <a:ext cx="8229600" cy="639762"/>
          </a:xfrm>
        </p:spPr>
        <p:txBody>
          <a:bodyPr>
            <a:normAutofit fontScale="90000"/>
          </a:bodyPr>
          <a:lstStyle/>
          <a:p>
            <a:r>
              <a:rPr lang="en-US" sz="4000" dirty="0" smtClean="0"/>
              <a:t>       How to Submit a Nomination</a:t>
            </a:r>
            <a:endParaRPr lang="en-US" sz="4000" dirty="0"/>
          </a:p>
        </p:txBody>
      </p:sp>
      <p:sp>
        <p:nvSpPr>
          <p:cNvPr id="5" name="TextBox 4"/>
          <p:cNvSpPr txBox="1"/>
          <p:nvPr/>
        </p:nvSpPr>
        <p:spPr>
          <a:xfrm>
            <a:off x="762000" y="1600200"/>
            <a:ext cx="7924800" cy="1077218"/>
          </a:xfrm>
          <a:prstGeom prst="rect">
            <a:avLst/>
          </a:prstGeom>
          <a:noFill/>
        </p:spPr>
        <p:txBody>
          <a:bodyPr wrap="square" rtlCol="0">
            <a:spAutoFit/>
          </a:bodyPr>
          <a:lstStyle/>
          <a:p>
            <a:r>
              <a:rPr lang="en-US" i="0" dirty="0"/>
              <a:t>5</a:t>
            </a:r>
            <a:r>
              <a:rPr lang="en-US" i="0" dirty="0" smtClean="0"/>
              <a:t>. </a:t>
            </a:r>
            <a:r>
              <a:rPr lang="en-US" sz="2000" i="0" dirty="0" smtClean="0"/>
              <a:t>The upload document window pops up</a:t>
            </a:r>
          </a:p>
          <a:p>
            <a:pPr marL="742950" lvl="1" indent="-285750">
              <a:buFont typeface="Arial" pitchFamily="34" charset="0"/>
              <a:buChar char="•"/>
            </a:pPr>
            <a:r>
              <a:rPr lang="en-US" sz="2000" i="0" dirty="0" smtClean="0"/>
              <a:t>Leave the “</a:t>
            </a:r>
            <a:r>
              <a:rPr lang="en-US" sz="2000" dirty="0" smtClean="0"/>
              <a:t>Overwrite …” </a:t>
            </a:r>
            <a:r>
              <a:rPr lang="en-US" sz="2000" i="0" dirty="0" smtClean="0"/>
              <a:t>checkbox checked</a:t>
            </a:r>
          </a:p>
          <a:p>
            <a:pPr marL="742950" lvl="1" indent="-285750">
              <a:buFont typeface="Arial" pitchFamily="34" charset="0"/>
              <a:buChar char="•"/>
            </a:pPr>
            <a:r>
              <a:rPr lang="en-US" sz="2000" i="0" dirty="0" smtClean="0"/>
              <a:t>Click “</a:t>
            </a:r>
            <a:r>
              <a:rPr lang="en-US" sz="2000" dirty="0" smtClean="0"/>
              <a:t>OK”</a:t>
            </a:r>
            <a:r>
              <a:rPr lang="en-US" sz="2000" i="0" dirty="0" smtClean="0"/>
              <a:t> to save, this will bring up another window</a:t>
            </a:r>
            <a:endParaRPr lang="en-US" sz="2000" i="0"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3276600"/>
            <a:ext cx="5351872" cy="2362200"/>
          </a:xfrm>
        </p:spPr>
      </p:pic>
      <p:sp>
        <p:nvSpPr>
          <p:cNvPr id="6" name="Date Placeholder 3"/>
          <p:cNvSpPr>
            <a:spLocks noGrp="1"/>
          </p:cNvSpPr>
          <p:nvPr>
            <p:ph type="dt" sz="half" idx="10"/>
          </p:nvPr>
        </p:nvSpPr>
        <p:spPr>
          <a:xfrm>
            <a:off x="7010400" y="152400"/>
            <a:ext cx="1905000" cy="304800"/>
          </a:xfrm>
        </p:spPr>
        <p:txBody>
          <a:bodyPr/>
          <a:lstStyle/>
          <a:p>
            <a:r>
              <a:rPr lang="en-US" sz="1000" dirty="0"/>
              <a:t>September 18 and 22, 2014</a:t>
            </a:r>
          </a:p>
        </p:txBody>
      </p:sp>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362685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004"/>
            <a:ext cx="8229600" cy="792162"/>
          </a:xfrm>
        </p:spPr>
        <p:txBody>
          <a:bodyPr>
            <a:normAutofit/>
          </a:bodyPr>
          <a:lstStyle/>
          <a:p>
            <a:r>
              <a:rPr lang="en-US" sz="4000" dirty="0" smtClean="0"/>
              <a:t>      </a:t>
            </a:r>
            <a:r>
              <a:rPr lang="en-US" sz="3600" dirty="0" smtClean="0"/>
              <a:t>How to Submit a Nomination</a:t>
            </a:r>
            <a:endParaRPr lang="en-US" sz="3600" dirty="0"/>
          </a:p>
        </p:txBody>
      </p:sp>
      <p:sp>
        <p:nvSpPr>
          <p:cNvPr id="5" name="TextBox 4"/>
          <p:cNvSpPr txBox="1"/>
          <p:nvPr/>
        </p:nvSpPr>
        <p:spPr>
          <a:xfrm>
            <a:off x="634218" y="1149965"/>
            <a:ext cx="8357382" cy="2431435"/>
          </a:xfrm>
          <a:prstGeom prst="rect">
            <a:avLst/>
          </a:prstGeom>
          <a:noFill/>
        </p:spPr>
        <p:txBody>
          <a:bodyPr wrap="square" rtlCol="0">
            <a:spAutoFit/>
          </a:bodyPr>
          <a:lstStyle/>
          <a:p>
            <a:r>
              <a:rPr lang="en-US" i="0" dirty="0"/>
              <a:t>6</a:t>
            </a:r>
            <a:r>
              <a:rPr lang="en-US" i="0" dirty="0" smtClean="0"/>
              <a:t>. This window </a:t>
            </a:r>
            <a:r>
              <a:rPr lang="en-US" i="0" dirty="0"/>
              <a:t>has a few questions you need to </a:t>
            </a:r>
            <a:r>
              <a:rPr lang="en-US" i="0" dirty="0" smtClean="0"/>
              <a:t>answer</a:t>
            </a:r>
          </a:p>
          <a:p>
            <a:endParaRPr lang="en-US" sz="2000" i="0" dirty="0" smtClean="0"/>
          </a:p>
          <a:p>
            <a:pPr marL="800100" lvl="1" indent="-342900">
              <a:buFont typeface="+mj-lt"/>
              <a:buAutoNum type="alphaUcPeriod"/>
            </a:pPr>
            <a:r>
              <a:rPr lang="en-US" sz="1800" i="0" dirty="0" smtClean="0"/>
              <a:t>Select the Award/Fellowship for which you </a:t>
            </a:r>
            <a:r>
              <a:rPr lang="en-US" sz="1800" i="0" dirty="0"/>
              <a:t>are submitting the </a:t>
            </a:r>
            <a:r>
              <a:rPr lang="en-US" sz="1800" i="0" dirty="0" smtClean="0"/>
              <a:t>nomination</a:t>
            </a:r>
          </a:p>
          <a:p>
            <a:pPr marL="800100" lvl="1" indent="-342900">
              <a:buFont typeface="+mj-lt"/>
              <a:buAutoNum type="alphaUcPeriod"/>
            </a:pPr>
            <a:r>
              <a:rPr lang="en-US" sz="1800" i="0" dirty="0" smtClean="0"/>
              <a:t>If </a:t>
            </a:r>
            <a:r>
              <a:rPr lang="en-US" sz="1800" i="0" dirty="0"/>
              <a:t>you are submitting more than one </a:t>
            </a:r>
            <a:r>
              <a:rPr lang="en-US" sz="1800" i="0" dirty="0" smtClean="0"/>
              <a:t>nomination</a:t>
            </a:r>
          </a:p>
          <a:p>
            <a:pPr marL="1257300" lvl="2" indent="-342900">
              <a:buFont typeface="Arial" pitchFamily="34" charset="0"/>
              <a:buChar char="•"/>
            </a:pPr>
            <a:r>
              <a:rPr lang="en-US" sz="1800" i="0" dirty="0" smtClean="0"/>
              <a:t>Attach </a:t>
            </a:r>
            <a:r>
              <a:rPr lang="en-US" sz="1800" i="0" dirty="0"/>
              <a:t>one nomination per </a:t>
            </a:r>
            <a:r>
              <a:rPr lang="en-US" sz="1800" i="0" dirty="0" smtClean="0"/>
              <a:t>file</a:t>
            </a:r>
          </a:p>
          <a:p>
            <a:pPr marL="1257300" lvl="2" indent="-342900">
              <a:buFont typeface="Arial" pitchFamily="34" charset="0"/>
              <a:buChar char="•"/>
            </a:pPr>
            <a:r>
              <a:rPr lang="en-US" sz="1800" i="0" dirty="0" smtClean="0"/>
              <a:t>Select </a:t>
            </a:r>
            <a:r>
              <a:rPr lang="en-US" sz="1800" i="0" dirty="0"/>
              <a:t>the rank of the one you are attaching, one being </a:t>
            </a:r>
            <a:r>
              <a:rPr lang="en-US" sz="1800" i="0" dirty="0" smtClean="0"/>
              <a:t>the highest</a:t>
            </a:r>
          </a:p>
          <a:p>
            <a:pPr marL="800100" lvl="1" indent="-342900">
              <a:buFont typeface="+mj-lt"/>
              <a:buAutoNum type="alphaUcPeriod"/>
            </a:pPr>
            <a:r>
              <a:rPr lang="en-US" sz="1800" i="0" dirty="0" smtClean="0"/>
              <a:t>Enter </a:t>
            </a:r>
            <a:r>
              <a:rPr lang="en-US" sz="1800" i="0" dirty="0"/>
              <a:t>the student’s university </a:t>
            </a:r>
            <a:r>
              <a:rPr lang="en-US" sz="1800" i="0" dirty="0" smtClean="0"/>
              <a:t>ID number</a:t>
            </a:r>
          </a:p>
          <a:p>
            <a:pPr marL="800100" lvl="1" indent="-342900">
              <a:buFont typeface="+mj-lt"/>
              <a:buAutoNum type="alphaUcPeriod"/>
            </a:pPr>
            <a:r>
              <a:rPr lang="en-US" sz="1800" i="0" dirty="0" smtClean="0"/>
              <a:t>Leave </a:t>
            </a:r>
            <a:r>
              <a:rPr lang="en-US" sz="1800" i="0" dirty="0"/>
              <a:t>the </a:t>
            </a:r>
            <a:r>
              <a:rPr lang="en-US" sz="1800" dirty="0"/>
              <a:t>Title</a:t>
            </a:r>
            <a:r>
              <a:rPr lang="en-US" sz="1800" i="0" dirty="0"/>
              <a:t> field blank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4032" y="3733800"/>
            <a:ext cx="6275936" cy="2362200"/>
          </a:xfrm>
        </p:spPr>
      </p:pic>
      <p:sp>
        <p:nvSpPr>
          <p:cNvPr id="6" name="Date Placeholder 3"/>
          <p:cNvSpPr>
            <a:spLocks noGrp="1"/>
          </p:cNvSpPr>
          <p:nvPr>
            <p:ph type="dt" sz="half" idx="10"/>
          </p:nvPr>
        </p:nvSpPr>
        <p:spPr>
          <a:xfrm>
            <a:off x="7010400" y="152400"/>
            <a:ext cx="1905000" cy="304800"/>
          </a:xfrm>
        </p:spPr>
        <p:txBody>
          <a:bodyPr/>
          <a:lstStyle/>
          <a:p>
            <a:r>
              <a:rPr lang="en-US" sz="1000" dirty="0"/>
              <a:t>September 18 and 22, 2014</a:t>
            </a:r>
          </a:p>
        </p:txBody>
      </p:sp>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093940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38"/>
            <a:ext cx="8229600" cy="792162"/>
          </a:xfrm>
        </p:spPr>
        <p:txBody>
          <a:bodyPr>
            <a:normAutofit/>
          </a:bodyPr>
          <a:lstStyle/>
          <a:p>
            <a:r>
              <a:rPr lang="en-US" sz="4000" dirty="0" smtClean="0"/>
              <a:t>     </a:t>
            </a:r>
            <a:r>
              <a:rPr lang="en-US" sz="3600" dirty="0" smtClean="0"/>
              <a:t>How to Submit a Nomination</a:t>
            </a:r>
            <a:endParaRPr lang="en-US" sz="3600" dirty="0"/>
          </a:p>
        </p:txBody>
      </p:sp>
      <p:sp>
        <p:nvSpPr>
          <p:cNvPr id="5" name="TextBox 4"/>
          <p:cNvSpPr txBox="1"/>
          <p:nvPr/>
        </p:nvSpPr>
        <p:spPr>
          <a:xfrm>
            <a:off x="487680" y="1591270"/>
            <a:ext cx="8229600" cy="2000548"/>
          </a:xfrm>
          <a:prstGeom prst="rect">
            <a:avLst/>
          </a:prstGeom>
          <a:noFill/>
        </p:spPr>
        <p:txBody>
          <a:bodyPr wrap="square" rtlCol="0">
            <a:spAutoFit/>
          </a:bodyPr>
          <a:lstStyle/>
          <a:p>
            <a:r>
              <a:rPr lang="en-US" i="0" dirty="0"/>
              <a:t>7</a:t>
            </a:r>
            <a:r>
              <a:rPr lang="en-US" i="0" dirty="0" smtClean="0"/>
              <a:t>. Click save</a:t>
            </a:r>
          </a:p>
          <a:p>
            <a:endParaRPr lang="en-US" sz="2000" i="0" dirty="0" smtClean="0"/>
          </a:p>
          <a:p>
            <a:pPr marL="742950" lvl="1" indent="-285750">
              <a:buFont typeface="Arial" pitchFamily="34" charset="0"/>
              <a:buChar char="•"/>
            </a:pPr>
            <a:r>
              <a:rPr lang="en-US" sz="2000" i="0" dirty="0" smtClean="0"/>
              <a:t>The window will go away and you will see your file has loaded to the site</a:t>
            </a:r>
          </a:p>
          <a:p>
            <a:pPr marL="742950" lvl="1" indent="-285750">
              <a:buFont typeface="Arial" pitchFamily="34" charset="0"/>
              <a:buChar char="•"/>
            </a:pPr>
            <a:r>
              <a:rPr lang="en-US" sz="2000" i="0" dirty="0" smtClean="0"/>
              <a:t>If you have more nominations to submit, click the “</a:t>
            </a:r>
            <a:r>
              <a:rPr lang="en-US" sz="2000" dirty="0" smtClean="0"/>
              <a:t>Add document”</a:t>
            </a:r>
            <a:r>
              <a:rPr lang="en-US" sz="2000" i="0" dirty="0" smtClean="0"/>
              <a:t> link</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886200"/>
            <a:ext cx="8393723" cy="685800"/>
          </a:xfrm>
        </p:spPr>
      </p:pic>
      <p:sp>
        <p:nvSpPr>
          <p:cNvPr id="7" name="Date Placeholder 3"/>
          <p:cNvSpPr>
            <a:spLocks noGrp="1"/>
          </p:cNvSpPr>
          <p:nvPr>
            <p:ph type="dt" sz="half" idx="10"/>
          </p:nvPr>
        </p:nvSpPr>
        <p:spPr>
          <a:xfrm>
            <a:off x="7086600" y="152400"/>
            <a:ext cx="1828800" cy="304800"/>
          </a:xfrm>
        </p:spPr>
        <p:txBody>
          <a:bodyPr/>
          <a:lstStyle/>
          <a:p>
            <a:r>
              <a:rPr lang="en-US" sz="1000" dirty="0"/>
              <a:t>September 18 and 22, 2014</a:t>
            </a:r>
          </a:p>
        </p:txBody>
      </p:sp>
      <p:sp>
        <p:nvSpPr>
          <p:cNvPr id="8"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488726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010400" cy="457200"/>
          </a:xfrm>
        </p:spPr>
        <p:txBody>
          <a:bodyPr>
            <a:normAutofit fontScale="90000"/>
          </a:bodyPr>
          <a:lstStyle/>
          <a:p>
            <a:r>
              <a:rPr lang="en-US" dirty="0"/>
              <a:t> </a:t>
            </a:r>
            <a:r>
              <a:rPr lang="en-US" dirty="0" smtClean="0"/>
              <a:t>    </a:t>
            </a:r>
            <a:r>
              <a:rPr lang="en-US" sz="3600" dirty="0" smtClean="0"/>
              <a:t>Fellowship/Award Deadlines </a:t>
            </a:r>
            <a:endParaRPr lang="en-US" sz="3600" dirty="0"/>
          </a:p>
        </p:txBody>
      </p:sp>
      <p:sp>
        <p:nvSpPr>
          <p:cNvPr id="3" name="Content Placeholder 2"/>
          <p:cNvSpPr>
            <a:spLocks noGrp="1"/>
          </p:cNvSpPr>
          <p:nvPr>
            <p:ph idx="1"/>
          </p:nvPr>
        </p:nvSpPr>
        <p:spPr>
          <a:xfrm>
            <a:off x="228600" y="1524000"/>
            <a:ext cx="8686800" cy="4495800"/>
          </a:xfrm>
        </p:spPr>
        <p:txBody>
          <a:bodyPr>
            <a:normAutofit fontScale="25000" lnSpcReduction="20000"/>
          </a:bodyPr>
          <a:lstStyle/>
          <a:p>
            <a:pPr lvl="0"/>
            <a:r>
              <a:rPr lang="en-US" sz="5600" b="1" dirty="0">
                <a:solidFill>
                  <a:srgbClr val="7D110C"/>
                </a:solidFill>
              </a:rPr>
              <a:t>Esther L. Kinsley Master’s Thesis </a:t>
            </a:r>
            <a:r>
              <a:rPr lang="en-US" sz="5600" b="1" dirty="0" smtClean="0">
                <a:solidFill>
                  <a:srgbClr val="7D110C"/>
                </a:solidFill>
              </a:rPr>
              <a:t>Award </a:t>
            </a:r>
            <a:r>
              <a:rPr lang="en-US" sz="5600" dirty="0" smtClean="0"/>
              <a:t>Dept. deadline: Friday</a:t>
            </a:r>
            <a:r>
              <a:rPr lang="en-US" sz="5600" dirty="0"/>
              <a:t>, </a:t>
            </a:r>
            <a:r>
              <a:rPr lang="en-US" sz="5600" dirty="0" smtClean="0"/>
              <a:t>Sept. </a:t>
            </a:r>
            <a:r>
              <a:rPr lang="en-US" sz="5600" dirty="0"/>
              <a:t>26, 2014 </a:t>
            </a:r>
          </a:p>
          <a:p>
            <a:endParaRPr lang="en-US" sz="5600" dirty="0"/>
          </a:p>
          <a:p>
            <a:pPr lvl="0"/>
            <a:r>
              <a:rPr lang="en-US" sz="5600" b="1" dirty="0">
                <a:solidFill>
                  <a:srgbClr val="7D110C"/>
                </a:solidFill>
              </a:rPr>
              <a:t>The Wells Graduate </a:t>
            </a:r>
            <a:r>
              <a:rPr lang="en-US" sz="5600" b="1" dirty="0" smtClean="0">
                <a:solidFill>
                  <a:srgbClr val="7D110C"/>
                </a:solidFill>
              </a:rPr>
              <a:t>Fellowship</a:t>
            </a:r>
            <a:r>
              <a:rPr lang="en-US" sz="5600" dirty="0" smtClean="0"/>
              <a:t> Dept. deadline: Friday</a:t>
            </a:r>
            <a:r>
              <a:rPr lang="en-US" sz="5600" dirty="0"/>
              <a:t>, </a:t>
            </a:r>
            <a:r>
              <a:rPr lang="en-US" sz="5600" dirty="0" smtClean="0"/>
              <a:t>Nov. </a:t>
            </a:r>
            <a:r>
              <a:rPr lang="en-US" sz="5600" dirty="0"/>
              <a:t>21, </a:t>
            </a:r>
            <a:r>
              <a:rPr lang="en-US" sz="5600" dirty="0" smtClean="0"/>
              <a:t>2014</a:t>
            </a:r>
          </a:p>
          <a:p>
            <a:pPr lvl="0"/>
            <a:endParaRPr lang="en-US" sz="5600" dirty="0" smtClean="0"/>
          </a:p>
          <a:p>
            <a:pPr lvl="0">
              <a:lnSpc>
                <a:spcPct val="120000"/>
              </a:lnSpc>
            </a:pPr>
            <a:r>
              <a:rPr lang="en-US" sz="5600" b="1" dirty="0" smtClean="0">
                <a:solidFill>
                  <a:srgbClr val="7D110C"/>
                </a:solidFill>
              </a:rPr>
              <a:t>Grant-in-Aid </a:t>
            </a:r>
            <a:r>
              <a:rPr lang="en-US" sz="5600" b="1" dirty="0">
                <a:solidFill>
                  <a:srgbClr val="7D110C"/>
                </a:solidFill>
              </a:rPr>
              <a:t>of Doctoral Research</a:t>
            </a:r>
            <a:r>
              <a:rPr lang="en-US" sz="5600" dirty="0"/>
              <a:t>  Dept. deadline: Friday, Oct. 3, 2014 (fall) and 	Friday, Feb. 13, 2015 (spring) </a:t>
            </a:r>
          </a:p>
          <a:p>
            <a:pPr marL="0" lvl="0" indent="0">
              <a:lnSpc>
                <a:spcPct val="120000"/>
              </a:lnSpc>
              <a:buNone/>
            </a:pPr>
            <a:endParaRPr lang="en-US" sz="5600" dirty="0"/>
          </a:p>
          <a:p>
            <a:pPr lvl="0">
              <a:lnSpc>
                <a:spcPct val="120000"/>
              </a:lnSpc>
            </a:pPr>
            <a:r>
              <a:rPr lang="en-US" sz="5600" b="1" dirty="0" smtClean="0">
                <a:solidFill>
                  <a:srgbClr val="7D110C"/>
                </a:solidFill>
              </a:rPr>
              <a:t>Grant-in-Aid </a:t>
            </a:r>
            <a:r>
              <a:rPr lang="en-US" sz="5600" b="1" dirty="0">
                <a:solidFill>
                  <a:srgbClr val="7D110C"/>
                </a:solidFill>
              </a:rPr>
              <a:t>of Master’s of Fine Arts Projects  </a:t>
            </a:r>
            <a:r>
              <a:rPr lang="en-US" sz="5600" dirty="0"/>
              <a:t>Dept. deadline: Friday, Oct. 3, 2014 	(fall) and Friday, Feb. 13, 2015 (spring</a:t>
            </a:r>
            <a:r>
              <a:rPr lang="en-US" sz="5600" dirty="0" smtClean="0"/>
              <a:t>)</a:t>
            </a:r>
          </a:p>
          <a:p>
            <a:pPr lvl="0">
              <a:lnSpc>
                <a:spcPct val="120000"/>
              </a:lnSpc>
            </a:pPr>
            <a:endParaRPr lang="en-US" sz="5600" dirty="0"/>
          </a:p>
          <a:p>
            <a:pPr lvl="0">
              <a:lnSpc>
                <a:spcPct val="120000"/>
              </a:lnSpc>
            </a:pPr>
            <a:r>
              <a:rPr lang="en-US" sz="5600" b="1" dirty="0" smtClean="0">
                <a:solidFill>
                  <a:srgbClr val="7D110C"/>
                </a:solidFill>
              </a:rPr>
              <a:t>Future </a:t>
            </a:r>
            <a:r>
              <a:rPr lang="en-US" sz="5600" b="1" dirty="0">
                <a:solidFill>
                  <a:srgbClr val="7D110C"/>
                </a:solidFill>
              </a:rPr>
              <a:t>Faculty Teaching </a:t>
            </a:r>
            <a:r>
              <a:rPr lang="en-US" sz="5600" b="1" dirty="0" smtClean="0">
                <a:solidFill>
                  <a:srgbClr val="7D110C"/>
                </a:solidFill>
              </a:rPr>
              <a:t>Fellowship </a:t>
            </a:r>
            <a:r>
              <a:rPr lang="en-US" sz="5600" b="1" dirty="0">
                <a:solidFill>
                  <a:srgbClr val="7030A0"/>
                </a:solidFill>
              </a:rPr>
              <a:t>Student deadline: Friday, </a:t>
            </a:r>
            <a:r>
              <a:rPr lang="en-US" sz="5600" b="1" dirty="0" smtClean="0">
                <a:solidFill>
                  <a:srgbClr val="7030A0"/>
                </a:solidFill>
              </a:rPr>
              <a:t>Oct. </a:t>
            </a:r>
            <a:r>
              <a:rPr lang="en-US" sz="5600" b="1" dirty="0">
                <a:solidFill>
                  <a:srgbClr val="7030A0"/>
                </a:solidFill>
              </a:rPr>
              <a:t>10, 2014; </a:t>
            </a:r>
            <a:r>
              <a:rPr lang="en-US" sz="5600" dirty="0" smtClean="0"/>
              <a:t>Dept. 	deadline</a:t>
            </a:r>
            <a:r>
              <a:rPr lang="en-US" sz="5600" dirty="0"/>
              <a:t>: </a:t>
            </a:r>
            <a:r>
              <a:rPr lang="en-US" sz="5600" dirty="0" smtClean="0"/>
              <a:t>Jan. 23</a:t>
            </a:r>
            <a:r>
              <a:rPr lang="en-US" sz="5600" dirty="0"/>
              <a:t>, 2015 </a:t>
            </a:r>
          </a:p>
          <a:p>
            <a:endParaRPr lang="en-US" sz="5600" dirty="0"/>
          </a:p>
          <a:p>
            <a:pPr lvl="0"/>
            <a:r>
              <a:rPr lang="en-US" sz="5600" b="1" dirty="0">
                <a:solidFill>
                  <a:srgbClr val="7D110C"/>
                </a:solidFill>
              </a:rPr>
              <a:t>Esther L. Kinsley Ph.D. Dissertation </a:t>
            </a:r>
            <a:r>
              <a:rPr lang="en-US" sz="5600" b="1" dirty="0" smtClean="0">
                <a:solidFill>
                  <a:srgbClr val="7D110C"/>
                </a:solidFill>
              </a:rPr>
              <a:t>Award </a:t>
            </a:r>
            <a:r>
              <a:rPr lang="en-US" sz="5600" dirty="0" smtClean="0"/>
              <a:t>Dept. deadline: Friday</a:t>
            </a:r>
            <a:r>
              <a:rPr lang="en-US" sz="5600" dirty="0"/>
              <a:t>, </a:t>
            </a:r>
            <a:r>
              <a:rPr lang="en-US" sz="5600" dirty="0" smtClean="0"/>
              <a:t>Jan. </a:t>
            </a:r>
            <a:r>
              <a:rPr lang="en-US" sz="5600" dirty="0"/>
              <a:t>30, 2015 </a:t>
            </a:r>
          </a:p>
          <a:p>
            <a:endParaRPr lang="en-US" sz="5600" dirty="0"/>
          </a:p>
          <a:p>
            <a:pPr lvl="0">
              <a:lnSpc>
                <a:spcPct val="120000"/>
              </a:lnSpc>
            </a:pPr>
            <a:r>
              <a:rPr lang="en-US" sz="5600" b="1" dirty="0">
                <a:solidFill>
                  <a:srgbClr val="7D110C"/>
                </a:solidFill>
              </a:rPr>
              <a:t>Ronald E. McNair Graduate </a:t>
            </a:r>
            <a:r>
              <a:rPr lang="en-US" sz="5600" b="1" dirty="0" smtClean="0">
                <a:solidFill>
                  <a:srgbClr val="7D110C"/>
                </a:solidFill>
              </a:rPr>
              <a:t>Fellowship </a:t>
            </a:r>
            <a:r>
              <a:rPr lang="en-US" sz="5600" dirty="0" smtClean="0"/>
              <a:t>Dept. </a:t>
            </a:r>
            <a:r>
              <a:rPr lang="en-US" sz="5600" dirty="0"/>
              <a:t>nomination </a:t>
            </a:r>
            <a:r>
              <a:rPr lang="en-US" sz="5600" dirty="0" smtClean="0"/>
              <a:t>deadline: </a:t>
            </a:r>
            <a:r>
              <a:rPr lang="en-US" sz="5600" dirty="0"/>
              <a:t>Friday, </a:t>
            </a:r>
            <a:r>
              <a:rPr lang="en-US" sz="5600" dirty="0" smtClean="0"/>
              <a:t>Feb. </a:t>
            </a:r>
            <a:r>
              <a:rPr lang="en-US" sz="5600" dirty="0"/>
              <a:t>6, </a:t>
            </a:r>
            <a:r>
              <a:rPr lang="en-US" sz="5600" dirty="0" smtClean="0"/>
              <a:t>2015 </a:t>
            </a:r>
            <a:endParaRPr lang="en-US" sz="5600" dirty="0"/>
          </a:p>
          <a:p>
            <a:pPr marL="0" indent="0">
              <a:buNone/>
            </a:pPr>
            <a:endParaRPr lang="en-US" sz="5600" dirty="0"/>
          </a:p>
          <a:p>
            <a:pPr lvl="0"/>
            <a:r>
              <a:rPr lang="en-US" sz="5600" b="1" dirty="0">
                <a:solidFill>
                  <a:srgbClr val="7D110C"/>
                </a:solidFill>
              </a:rPr>
              <a:t>Graduate Women in Science </a:t>
            </a:r>
            <a:r>
              <a:rPr lang="en-US" sz="5600" b="1" dirty="0" smtClean="0">
                <a:solidFill>
                  <a:srgbClr val="7D110C"/>
                </a:solidFill>
              </a:rPr>
              <a:t>Fellowship</a:t>
            </a:r>
            <a:r>
              <a:rPr lang="en-US" sz="5600" dirty="0" smtClean="0"/>
              <a:t> Dept. </a:t>
            </a:r>
            <a:r>
              <a:rPr lang="en-US" sz="5600" dirty="0"/>
              <a:t>nomination </a:t>
            </a:r>
            <a:r>
              <a:rPr lang="en-US" sz="5600" dirty="0" smtClean="0"/>
              <a:t>deadline: </a:t>
            </a:r>
            <a:r>
              <a:rPr lang="en-US" sz="5600" dirty="0"/>
              <a:t>Friday, </a:t>
            </a:r>
            <a:r>
              <a:rPr lang="en-US" sz="5600" dirty="0" smtClean="0"/>
              <a:t>Feb. </a:t>
            </a:r>
            <a:r>
              <a:rPr lang="en-US" sz="5600" dirty="0"/>
              <a:t>6, </a:t>
            </a:r>
            <a:endParaRPr lang="en-US" sz="5600" b="1" dirty="0" smtClean="0"/>
          </a:p>
        </p:txBody>
      </p:sp>
      <p:sp>
        <p:nvSpPr>
          <p:cNvPr id="4" name="Date Placeholder 3"/>
          <p:cNvSpPr>
            <a:spLocks noGrp="1"/>
          </p:cNvSpPr>
          <p:nvPr>
            <p:ph type="dt" sz="half" idx="10"/>
          </p:nvPr>
        </p:nvSpPr>
        <p:spPr>
          <a:xfrm>
            <a:off x="7010400" y="152400"/>
            <a:ext cx="1905000" cy="304800"/>
          </a:xfrm>
        </p:spPr>
        <p:txBody>
          <a:bodyPr/>
          <a:lstStyle/>
          <a:p>
            <a:r>
              <a:rPr lang="en-US" sz="1000" dirty="0"/>
              <a:t>September 18 and 22, 2014</a:t>
            </a:r>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56829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
          <p:cNvSpPr txBox="1">
            <a:spLocks noChangeArrowheads="1"/>
          </p:cNvSpPr>
          <p:nvPr/>
        </p:nvSpPr>
        <p:spPr bwMode="auto">
          <a:xfrm>
            <a:off x="457200" y="2819400"/>
            <a:ext cx="8301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ctr"/>
            <a:endParaRPr lang="en-US" sz="1800" i="0" dirty="0">
              <a:solidFill>
                <a:schemeClr val="bg1"/>
              </a:solidFill>
            </a:endParaRPr>
          </a:p>
          <a:p>
            <a:pPr algn="ctr"/>
            <a:endParaRPr lang="en-US" sz="1800" i="0" dirty="0">
              <a:solidFill>
                <a:schemeClr val="bg1"/>
              </a:solidFill>
            </a:endParaRPr>
          </a:p>
          <a:p>
            <a:pPr algn="ctr"/>
            <a:r>
              <a:rPr lang="en-US" sz="1600" i="0" dirty="0" smtClean="0">
                <a:solidFill>
                  <a:schemeClr val="bg1"/>
                </a:solidFill>
              </a:rPr>
              <a:t>David Daleke</a:t>
            </a:r>
            <a:endParaRPr lang="en-US" sz="1600" i="0" dirty="0">
              <a:solidFill>
                <a:schemeClr val="bg1"/>
              </a:solidFill>
            </a:endParaRPr>
          </a:p>
          <a:p>
            <a:pPr algn="ctr"/>
            <a:r>
              <a:rPr lang="en-US" sz="1400" i="0" dirty="0" smtClean="0">
                <a:solidFill>
                  <a:schemeClr val="bg1"/>
                </a:solidFill>
              </a:rPr>
              <a:t>Vice Provost for Graduate Education and Health Sciences</a:t>
            </a:r>
          </a:p>
          <a:p>
            <a:pPr algn="ctr"/>
            <a:r>
              <a:rPr lang="en-US" sz="1400" i="0" dirty="0">
                <a:solidFill>
                  <a:schemeClr val="bg1"/>
                </a:solidFill>
              </a:rPr>
              <a:t>Associate Dean, The University Graduate School</a:t>
            </a:r>
          </a:p>
          <a:p>
            <a:pPr algn="ctr"/>
            <a:endParaRPr lang="en-US" sz="1400" i="0" dirty="0">
              <a:solidFill>
                <a:schemeClr val="bg1"/>
              </a:solidFill>
            </a:endParaRPr>
          </a:p>
          <a:p>
            <a:pPr algn="ctr"/>
            <a:endParaRPr lang="en-US" sz="1400" i="0" dirty="0">
              <a:solidFill>
                <a:schemeClr val="bg1"/>
              </a:solidFill>
            </a:endParaRPr>
          </a:p>
          <a:p>
            <a:pPr algn="ctr"/>
            <a:endParaRPr lang="en-US" sz="1400" i="0" dirty="0">
              <a:solidFill>
                <a:schemeClr val="bg1"/>
              </a:solidFill>
            </a:endParaRPr>
          </a:p>
          <a:p>
            <a:pPr algn="ctr"/>
            <a:endParaRPr lang="en-US" i="0" dirty="0"/>
          </a:p>
        </p:txBody>
      </p:sp>
      <p:sp>
        <p:nvSpPr>
          <p:cNvPr id="13315" name="Rectangle 22"/>
          <p:cNvSpPr>
            <a:spLocks noChangeArrowheads="1"/>
          </p:cNvSpPr>
          <p:nvPr/>
        </p:nvSpPr>
        <p:spPr bwMode="auto">
          <a:xfrm>
            <a:off x="457200" y="32004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400">
              <a:solidFill>
                <a:schemeClr val="bg1"/>
              </a:solidFill>
            </a:endParaRPr>
          </a:p>
        </p:txBody>
      </p:sp>
      <p:pic>
        <p:nvPicPr>
          <p:cNvPr id="1331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1"/>
          <p:cNvSpPr>
            <a:spLocks noGrp="1"/>
          </p:cNvSpPr>
          <p:nvPr>
            <p:ph type="ctrTitle" sz="quarter"/>
          </p:nvPr>
        </p:nvSpPr>
        <p:spPr>
          <a:xfrm>
            <a:off x="463550" y="457200"/>
            <a:ext cx="8224838" cy="1219200"/>
          </a:xfrm>
        </p:spPr>
        <p:txBody>
          <a:bodyPr/>
          <a:lstStyle/>
          <a:p>
            <a:r>
              <a:rPr lang="en-US" sz="3600" dirty="0" smtClean="0"/>
              <a:t>Welcome</a:t>
            </a:r>
          </a:p>
        </p:txBody>
      </p:sp>
      <p:sp>
        <p:nvSpPr>
          <p:cNvPr id="13318" name="Subtitle 2"/>
          <p:cNvSpPr>
            <a:spLocks noGrp="1"/>
          </p:cNvSpPr>
          <p:nvPr>
            <p:ph type="subTitle" idx="1"/>
          </p:nvPr>
        </p:nvSpPr>
        <p:spPr/>
        <p:txBody>
          <a:bodyPr/>
          <a:lstStyle/>
          <a:p>
            <a:r>
              <a:rPr lang="en-US" dirty="0" smtClean="0"/>
              <a:t>Academic Affairs Workshop  2014</a:t>
            </a:r>
          </a:p>
        </p:txBody>
      </p:sp>
    </p:spTree>
    <p:extLst>
      <p:ext uri="{BB962C8B-B14F-4D97-AF65-F5344CB8AC3E}">
        <p14:creationId xmlns:p14="http://schemas.microsoft.com/office/powerpoint/2010/main" val="2475898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1"/>
            <a:ext cx="8253413" cy="533399"/>
          </a:xfrm>
        </p:spPr>
        <p:txBody>
          <a:bodyPr>
            <a:normAutofit fontScale="90000"/>
          </a:bodyPr>
          <a:lstStyle/>
          <a:p>
            <a:r>
              <a:rPr lang="en-US" dirty="0" smtClean="0"/>
              <a:t>	Fellowship/Award Deadlines (cont’d)</a:t>
            </a:r>
            <a:r>
              <a:rPr lang="en-US" sz="3600" dirty="0" smtClean="0"/>
              <a:t> </a:t>
            </a:r>
            <a:endParaRPr lang="en-US" sz="3600" dirty="0"/>
          </a:p>
        </p:txBody>
      </p:sp>
      <p:sp>
        <p:nvSpPr>
          <p:cNvPr id="3" name="Content Placeholder 2"/>
          <p:cNvSpPr>
            <a:spLocks noGrp="1"/>
          </p:cNvSpPr>
          <p:nvPr>
            <p:ph idx="1"/>
          </p:nvPr>
        </p:nvSpPr>
        <p:spPr>
          <a:xfrm>
            <a:off x="381000" y="1447800"/>
            <a:ext cx="8458200" cy="4572000"/>
          </a:xfrm>
        </p:spPr>
        <p:txBody>
          <a:bodyPr>
            <a:normAutofit fontScale="55000" lnSpcReduction="20000"/>
          </a:bodyPr>
          <a:lstStyle/>
          <a:p>
            <a:pPr lvl="0">
              <a:lnSpc>
                <a:spcPct val="120000"/>
              </a:lnSpc>
            </a:pPr>
            <a:r>
              <a:rPr lang="en-US" sz="2900" b="1" dirty="0">
                <a:solidFill>
                  <a:srgbClr val="7D110C"/>
                </a:solidFill>
              </a:rPr>
              <a:t>Educational Opportunity Fellowship (EOF</a:t>
            </a:r>
            <a:r>
              <a:rPr lang="en-US" sz="2900" b="1" dirty="0" smtClean="0">
                <a:solidFill>
                  <a:srgbClr val="7D110C"/>
                </a:solidFill>
              </a:rPr>
              <a:t>):  </a:t>
            </a:r>
            <a:r>
              <a:rPr lang="en-US" sz="2900" b="1" dirty="0">
                <a:solidFill>
                  <a:srgbClr val="7030A0"/>
                </a:solidFill>
              </a:rPr>
              <a:t>Students </a:t>
            </a:r>
            <a:r>
              <a:rPr lang="en-US" sz="2900" b="1" dirty="0" smtClean="0">
                <a:solidFill>
                  <a:srgbClr val="7030A0"/>
                </a:solidFill>
              </a:rPr>
              <a:t>submit applications </a:t>
            </a:r>
            <a:r>
              <a:rPr lang="en-US" sz="2900" b="1" dirty="0">
                <a:solidFill>
                  <a:srgbClr val="7030A0"/>
                </a:solidFill>
              </a:rPr>
              <a:t>to </a:t>
            </a:r>
            <a:r>
              <a:rPr lang="en-US" sz="2900" b="1" dirty="0" smtClean="0">
                <a:solidFill>
                  <a:srgbClr val="7030A0"/>
                </a:solidFill>
              </a:rPr>
              <a:t>department </a:t>
            </a:r>
            <a:r>
              <a:rPr lang="en-US" sz="2900" b="1" dirty="0">
                <a:solidFill>
                  <a:srgbClr val="7030A0"/>
                </a:solidFill>
              </a:rPr>
              <a:t>to be </a:t>
            </a:r>
            <a:r>
              <a:rPr lang="en-US" sz="2900" b="1" dirty="0" smtClean="0">
                <a:solidFill>
                  <a:srgbClr val="7030A0"/>
                </a:solidFill>
              </a:rPr>
              <a:t>eligible.</a:t>
            </a:r>
            <a:r>
              <a:rPr lang="en-US" sz="2900" dirty="0" smtClean="0"/>
              <a:t>  Dept. </a:t>
            </a:r>
            <a:r>
              <a:rPr lang="en-US" sz="2900" dirty="0"/>
              <a:t>nomination </a:t>
            </a:r>
            <a:r>
              <a:rPr lang="en-US" sz="2900" dirty="0" smtClean="0"/>
              <a:t>deadline:  </a:t>
            </a:r>
            <a:r>
              <a:rPr lang="en-US" sz="2900" dirty="0"/>
              <a:t>Friday, </a:t>
            </a:r>
            <a:r>
              <a:rPr lang="en-US" sz="2900" dirty="0" smtClean="0"/>
              <a:t>Feb. </a:t>
            </a:r>
            <a:r>
              <a:rPr lang="en-US" sz="2900" dirty="0"/>
              <a:t>6, </a:t>
            </a:r>
            <a:r>
              <a:rPr lang="en-US" sz="2900" dirty="0" smtClean="0"/>
              <a:t>2015</a:t>
            </a:r>
          </a:p>
          <a:p>
            <a:pPr lvl="0">
              <a:lnSpc>
                <a:spcPct val="120000"/>
              </a:lnSpc>
            </a:pPr>
            <a:endParaRPr lang="en-US" sz="2900" dirty="0"/>
          </a:p>
          <a:p>
            <a:pPr lvl="0"/>
            <a:r>
              <a:rPr lang="en-US" sz="2900" b="1" dirty="0">
                <a:solidFill>
                  <a:srgbClr val="7D110C"/>
                </a:solidFill>
              </a:rPr>
              <a:t>Graduate Scholars Fellowship </a:t>
            </a:r>
            <a:r>
              <a:rPr lang="en-US" sz="2900" dirty="0"/>
              <a:t>Dept. nomination deadline: Friday, Feb. 6, 2015  </a:t>
            </a:r>
          </a:p>
          <a:p>
            <a:endParaRPr lang="en-US" sz="2900" b="1" dirty="0">
              <a:solidFill>
                <a:srgbClr val="7D110C"/>
              </a:solidFill>
            </a:endParaRPr>
          </a:p>
          <a:p>
            <a:pPr lvl="0">
              <a:lnSpc>
                <a:spcPct val="120000"/>
              </a:lnSpc>
            </a:pPr>
            <a:r>
              <a:rPr lang="en-US" sz="2900" b="1" dirty="0">
                <a:solidFill>
                  <a:srgbClr val="7D110C"/>
                </a:solidFill>
              </a:rPr>
              <a:t>Adam W. Herbert Graduate Fellowship </a:t>
            </a:r>
            <a:r>
              <a:rPr lang="en-US" sz="2900" dirty="0"/>
              <a:t>Dept. nomination deadline: Friday, Feb. 6, 2015  </a:t>
            </a:r>
          </a:p>
          <a:p>
            <a:pPr marL="0" indent="0">
              <a:lnSpc>
                <a:spcPct val="120000"/>
              </a:lnSpc>
              <a:buNone/>
            </a:pPr>
            <a:r>
              <a:rPr lang="en-US" sz="2900" dirty="0"/>
              <a:t> </a:t>
            </a:r>
          </a:p>
          <a:p>
            <a:pPr lvl="0">
              <a:lnSpc>
                <a:spcPct val="120000"/>
              </a:lnSpc>
            </a:pPr>
            <a:r>
              <a:rPr lang="en-US" sz="2900" b="1" dirty="0">
                <a:solidFill>
                  <a:srgbClr val="7D110C"/>
                </a:solidFill>
              </a:rPr>
              <a:t>President’s Graduate Diversity </a:t>
            </a:r>
            <a:r>
              <a:rPr lang="en-US" sz="2900" b="1" dirty="0" smtClean="0">
                <a:solidFill>
                  <a:srgbClr val="7D110C"/>
                </a:solidFill>
              </a:rPr>
              <a:t>Fellowship</a:t>
            </a:r>
            <a:r>
              <a:rPr lang="en-US" sz="2900" dirty="0" smtClean="0"/>
              <a:t> Dept. </a:t>
            </a:r>
            <a:r>
              <a:rPr lang="en-US" sz="2900" dirty="0"/>
              <a:t>nomination </a:t>
            </a:r>
            <a:r>
              <a:rPr lang="en-US" sz="2900" dirty="0" smtClean="0"/>
              <a:t>deadline: </a:t>
            </a:r>
            <a:r>
              <a:rPr lang="en-US" sz="2900" dirty="0"/>
              <a:t>Friday, </a:t>
            </a:r>
            <a:r>
              <a:rPr lang="en-US" sz="2900" dirty="0" smtClean="0"/>
              <a:t>Feb. </a:t>
            </a:r>
            <a:r>
              <a:rPr lang="en-US" sz="2900" dirty="0"/>
              <a:t>6, </a:t>
            </a:r>
            <a:r>
              <a:rPr lang="en-US" sz="2900" dirty="0" smtClean="0"/>
              <a:t>2015</a:t>
            </a:r>
            <a:endParaRPr lang="en-US" sz="2900" dirty="0"/>
          </a:p>
          <a:p>
            <a:endParaRPr lang="en-US" sz="2900" dirty="0"/>
          </a:p>
          <a:p>
            <a:pPr lvl="0"/>
            <a:r>
              <a:rPr lang="en-US" sz="2900" b="1" dirty="0">
                <a:solidFill>
                  <a:srgbClr val="7D110C"/>
                </a:solidFill>
              </a:rPr>
              <a:t>John H. Edwards </a:t>
            </a:r>
            <a:r>
              <a:rPr lang="en-US" sz="2900" b="1" dirty="0" smtClean="0">
                <a:solidFill>
                  <a:srgbClr val="7D110C"/>
                </a:solidFill>
              </a:rPr>
              <a:t>Fellowship</a:t>
            </a:r>
            <a:r>
              <a:rPr lang="en-US" sz="2900" dirty="0" smtClean="0"/>
              <a:t> Dept. </a:t>
            </a:r>
            <a:r>
              <a:rPr lang="en-US" sz="2900" dirty="0"/>
              <a:t>deadline: Friday, </a:t>
            </a:r>
            <a:r>
              <a:rPr lang="en-US" sz="2900" dirty="0" smtClean="0"/>
              <a:t>Feb. </a:t>
            </a:r>
            <a:r>
              <a:rPr lang="en-US" sz="2900" dirty="0"/>
              <a:t>13, 2015 </a:t>
            </a:r>
          </a:p>
          <a:p>
            <a:pPr marL="0" indent="0">
              <a:buNone/>
            </a:pPr>
            <a:endParaRPr lang="en-US" sz="2900" dirty="0"/>
          </a:p>
          <a:p>
            <a:pPr lvl="0"/>
            <a:r>
              <a:rPr lang="en-US" sz="2900" b="1" dirty="0">
                <a:solidFill>
                  <a:srgbClr val="7D110C"/>
                </a:solidFill>
              </a:rPr>
              <a:t>Santosh Jain Endowed Memorial </a:t>
            </a:r>
            <a:r>
              <a:rPr lang="en-US" sz="2900" b="1" dirty="0" smtClean="0">
                <a:solidFill>
                  <a:srgbClr val="7D110C"/>
                </a:solidFill>
              </a:rPr>
              <a:t>Scholarship  </a:t>
            </a:r>
            <a:r>
              <a:rPr lang="en-US" sz="2900" dirty="0" smtClean="0"/>
              <a:t>Dept. deadline</a:t>
            </a:r>
            <a:r>
              <a:rPr lang="en-US" sz="2900" dirty="0"/>
              <a:t>: Friday, March 20, 2015 </a:t>
            </a:r>
          </a:p>
          <a:p>
            <a:endParaRPr lang="en-US" sz="2900" dirty="0"/>
          </a:p>
          <a:p>
            <a:pPr lvl="0"/>
            <a:r>
              <a:rPr lang="en-US" sz="2900" b="1" dirty="0">
                <a:solidFill>
                  <a:srgbClr val="7D110C"/>
                </a:solidFill>
              </a:rPr>
              <a:t>Irving and Shirley Brand Graduate </a:t>
            </a:r>
            <a:r>
              <a:rPr lang="en-US" sz="2900" b="1" dirty="0" smtClean="0">
                <a:solidFill>
                  <a:srgbClr val="7D110C"/>
                </a:solidFill>
              </a:rPr>
              <a:t>Fellowship</a:t>
            </a:r>
            <a:r>
              <a:rPr lang="en-US" sz="2900" dirty="0" smtClean="0"/>
              <a:t> Dept. </a:t>
            </a:r>
            <a:r>
              <a:rPr lang="en-US" sz="2900" dirty="0"/>
              <a:t>deadline: Friday, April 24, 2015 </a:t>
            </a:r>
          </a:p>
          <a:p>
            <a:endParaRPr lang="en-US" sz="2900" dirty="0"/>
          </a:p>
          <a:p>
            <a:pPr lvl="0"/>
            <a:endParaRPr lang="en-US" sz="2400" b="1" dirty="0" smtClean="0"/>
          </a:p>
        </p:txBody>
      </p:sp>
      <p:sp>
        <p:nvSpPr>
          <p:cNvPr id="4" name="Date Placeholder 3"/>
          <p:cNvSpPr>
            <a:spLocks noGrp="1"/>
          </p:cNvSpPr>
          <p:nvPr>
            <p:ph type="dt" sz="half" idx="10"/>
          </p:nvPr>
        </p:nvSpPr>
        <p:spPr>
          <a:xfrm>
            <a:off x="7010400" y="152400"/>
            <a:ext cx="1905000" cy="304800"/>
          </a:xfrm>
        </p:spPr>
        <p:txBody>
          <a:bodyPr/>
          <a:lstStyle/>
          <a:p>
            <a:r>
              <a:rPr lang="en-US" sz="1000" dirty="0"/>
              <a:t>September 18 and 22, 2014</a:t>
            </a:r>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900075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811213"/>
            <a:ext cx="6629399" cy="1143000"/>
          </a:xfrm>
        </p:spPr>
        <p:txBody>
          <a:bodyPr>
            <a:normAutofit fontScale="90000"/>
          </a:bodyPr>
          <a:lstStyle/>
          <a:p>
            <a:r>
              <a:rPr lang="en-US" dirty="0"/>
              <a:t> </a:t>
            </a:r>
            <a:r>
              <a:rPr lang="en-US" dirty="0" smtClean="0"/>
              <a:t>    </a:t>
            </a:r>
            <a:r>
              <a:rPr lang="en-US" sz="4000" dirty="0" smtClean="0"/>
              <a:t>Awards </a:t>
            </a:r>
            <a:r>
              <a:rPr lang="en-US" sz="4000" dirty="0"/>
              <a:t>and </a:t>
            </a:r>
            <a:r>
              <a:rPr lang="en-US" sz="4000" dirty="0" smtClean="0"/>
              <a:t>Fellowships</a:t>
            </a:r>
            <a:br>
              <a:rPr lang="en-US" sz="4000" dirty="0" smtClean="0"/>
            </a:br>
            <a:r>
              <a:rPr lang="en-US" sz="4000" dirty="0"/>
              <a:t> </a:t>
            </a:r>
            <a:r>
              <a:rPr lang="en-US" sz="4000" dirty="0" smtClean="0"/>
              <a:t>           SharePoint </a:t>
            </a:r>
            <a:r>
              <a:rPr lang="en-US" sz="4000" dirty="0"/>
              <a:t>Site </a:t>
            </a:r>
          </a:p>
        </p:txBody>
      </p:sp>
      <p:sp>
        <p:nvSpPr>
          <p:cNvPr id="3" name="Content Placeholder 2"/>
          <p:cNvSpPr>
            <a:spLocks noGrp="1"/>
          </p:cNvSpPr>
          <p:nvPr>
            <p:ph idx="1"/>
          </p:nvPr>
        </p:nvSpPr>
        <p:spPr>
          <a:xfrm>
            <a:off x="838200" y="1852613"/>
            <a:ext cx="7797800" cy="4038600"/>
          </a:xfrm>
        </p:spPr>
        <p:txBody>
          <a:bodyPr>
            <a:normAutofit/>
          </a:bodyPr>
          <a:lstStyle/>
          <a:p>
            <a:endParaRPr lang="en-US" sz="2400" dirty="0" smtClean="0"/>
          </a:p>
          <a:p>
            <a:r>
              <a:rPr lang="en-US" sz="2400" dirty="0" smtClean="0"/>
              <a:t>To be added or removed from the UGS Awards and Fellowships SharePoint site, requests must be sent by email to Ms. Yvonne Dwigans, </a:t>
            </a:r>
            <a:r>
              <a:rPr lang="en-US" sz="2400" dirty="0" smtClean="0">
                <a:hlinkClick r:id="rId2"/>
              </a:rPr>
              <a:t>ylivings@iu.edu</a:t>
            </a:r>
            <a:r>
              <a:rPr lang="en-US" sz="2400" dirty="0" smtClean="0"/>
              <a:t> or Ms. Kerchanin Allen, </a:t>
            </a:r>
            <a:r>
              <a:rPr lang="en-US" sz="2400" dirty="0" smtClean="0">
                <a:hlinkClick r:id="rId3"/>
              </a:rPr>
              <a:t>allenka@indiana.edu</a:t>
            </a:r>
            <a:r>
              <a:rPr lang="en-US" sz="2400" dirty="0" smtClean="0"/>
              <a:t>.  </a:t>
            </a:r>
          </a:p>
          <a:p>
            <a:pPr marL="0" indent="0">
              <a:buNone/>
            </a:pPr>
            <a:endParaRPr lang="en-US" sz="2400" dirty="0" smtClean="0"/>
          </a:p>
          <a:p>
            <a:pPr marL="400050">
              <a:buFont typeface="Arial" pitchFamily="34" charset="0"/>
              <a:buChar char="•"/>
            </a:pPr>
            <a:r>
              <a:rPr lang="en-US" sz="2400" dirty="0" smtClean="0"/>
              <a:t>Requests must include your username and department.</a:t>
            </a:r>
            <a:endParaRPr lang="en-US" sz="2400" dirty="0"/>
          </a:p>
        </p:txBody>
      </p:sp>
      <p:sp>
        <p:nvSpPr>
          <p:cNvPr id="4" name="Date Placeholder 3"/>
          <p:cNvSpPr>
            <a:spLocks noGrp="1"/>
          </p:cNvSpPr>
          <p:nvPr>
            <p:ph type="dt" sz="half" idx="10"/>
          </p:nvPr>
        </p:nvSpPr>
        <p:spPr>
          <a:xfrm>
            <a:off x="7010400" y="152400"/>
            <a:ext cx="1905000" cy="304800"/>
          </a:xfrm>
        </p:spPr>
        <p:txBody>
          <a:bodyPr/>
          <a:lstStyle/>
          <a:p>
            <a:r>
              <a:rPr lang="en-US" sz="1000" dirty="0"/>
              <a:t>September 18 and 22, 2014</a:t>
            </a:r>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703899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1"/>
            <a:ext cx="8101013" cy="457199"/>
          </a:xfrm>
        </p:spPr>
        <p:txBody>
          <a:bodyPr>
            <a:normAutofit fontScale="90000"/>
          </a:bodyPr>
          <a:lstStyle/>
          <a:p>
            <a:pPr algn="ctr"/>
            <a:r>
              <a:rPr lang="en-US" dirty="0" smtClean="0"/>
              <a:t>  </a:t>
            </a:r>
            <a:r>
              <a:rPr lang="en-US" sz="4000" dirty="0" smtClean="0"/>
              <a:t>Fellowship Details</a:t>
            </a:r>
            <a:endParaRPr lang="en-US" sz="4000" dirty="0"/>
          </a:p>
        </p:txBody>
      </p:sp>
      <p:sp>
        <p:nvSpPr>
          <p:cNvPr id="3" name="Content Placeholder 2"/>
          <p:cNvSpPr>
            <a:spLocks noGrp="1"/>
          </p:cNvSpPr>
          <p:nvPr>
            <p:ph idx="1"/>
          </p:nvPr>
        </p:nvSpPr>
        <p:spPr>
          <a:xfrm>
            <a:off x="609600" y="1371600"/>
            <a:ext cx="8026400" cy="4519613"/>
          </a:xfrm>
        </p:spPr>
        <p:txBody>
          <a:bodyPr>
            <a:normAutofit fontScale="92500" lnSpcReduction="20000"/>
          </a:bodyPr>
          <a:lstStyle/>
          <a:p>
            <a:pPr marL="0" indent="0" algn="ctr">
              <a:buNone/>
            </a:pPr>
            <a:r>
              <a:rPr lang="en-US" sz="2000" dirty="0" smtClean="0"/>
              <a:t>Refer to the University Graduate School website</a:t>
            </a:r>
            <a:r>
              <a:rPr lang="en-US" sz="2000" dirty="0"/>
              <a:t>,</a:t>
            </a:r>
            <a:r>
              <a:rPr lang="en-US" sz="2000" dirty="0" smtClean="0"/>
              <a:t> </a:t>
            </a:r>
            <a:r>
              <a:rPr lang="en-US" sz="2000" dirty="0">
                <a:hlinkClick r:id="rId2"/>
              </a:rPr>
              <a:t>http://</a:t>
            </a:r>
            <a:r>
              <a:rPr lang="en-US" sz="2000" dirty="0" smtClean="0">
                <a:hlinkClick r:id="rId2"/>
              </a:rPr>
              <a:t>graduate.indiana.edu/admissions/financial-support/fellowships-awards/index.shtml</a:t>
            </a:r>
            <a:r>
              <a:rPr lang="en-US" sz="2000" dirty="0" smtClean="0"/>
              <a:t>, to access the:</a:t>
            </a:r>
          </a:p>
          <a:p>
            <a:pPr marL="0" indent="0">
              <a:buNone/>
            </a:pPr>
            <a:endParaRPr lang="en-US" sz="2000" dirty="0" smtClean="0"/>
          </a:p>
          <a:p>
            <a:pPr marL="800100" lvl="1" indent="-342900">
              <a:buFont typeface="Arial" pitchFamily="34" charset="0"/>
              <a:buChar char="•"/>
            </a:pPr>
            <a:r>
              <a:rPr lang="en-US" sz="2000" dirty="0"/>
              <a:t>G</a:t>
            </a:r>
            <a:r>
              <a:rPr lang="en-US" sz="2000" dirty="0" smtClean="0"/>
              <a:t>uidelines for the nomination material which is required for each fellowship. </a:t>
            </a:r>
          </a:p>
          <a:p>
            <a:pPr lvl="2">
              <a:buFont typeface="Wingdings" pitchFamily="2" charset="2"/>
              <a:buChar char="Ø"/>
            </a:pPr>
            <a:r>
              <a:rPr lang="en-US" sz="2000" dirty="0" smtClean="0"/>
              <a:t>What materials need to be included</a:t>
            </a:r>
          </a:p>
          <a:p>
            <a:pPr lvl="2">
              <a:buFont typeface="Wingdings" pitchFamily="2" charset="2"/>
              <a:buChar char="Ø"/>
            </a:pPr>
            <a:r>
              <a:rPr lang="en-US" sz="2000" dirty="0" smtClean="0"/>
              <a:t>The </a:t>
            </a:r>
            <a:r>
              <a:rPr lang="en-US" sz="2000" dirty="0"/>
              <a:t>order in which material needs to be submitted per nomination </a:t>
            </a:r>
            <a:r>
              <a:rPr lang="en-US" sz="2000" dirty="0" smtClean="0"/>
              <a:t>PDF</a:t>
            </a:r>
            <a:endParaRPr lang="en-US" sz="2000" dirty="0"/>
          </a:p>
          <a:p>
            <a:pPr lvl="2">
              <a:buFont typeface="Wingdings" pitchFamily="2" charset="2"/>
              <a:buChar char="Ø"/>
            </a:pPr>
            <a:r>
              <a:rPr lang="en-US" sz="2000" dirty="0" smtClean="0"/>
              <a:t>And any other important information</a:t>
            </a:r>
          </a:p>
          <a:p>
            <a:pPr lvl="2">
              <a:buFont typeface="Wingdings" pitchFamily="2" charset="2"/>
              <a:buChar char="Ø"/>
            </a:pPr>
            <a:endParaRPr lang="en-US" sz="2000" dirty="0" smtClean="0"/>
          </a:p>
          <a:p>
            <a:pPr marL="914400" lvl="1" indent="-457200">
              <a:buFont typeface="Arial" pitchFamily="34" charset="0"/>
              <a:buChar char="•"/>
            </a:pPr>
            <a:r>
              <a:rPr lang="en-US" sz="2000" dirty="0" smtClean="0"/>
              <a:t>Application PDFs which the student </a:t>
            </a:r>
            <a:r>
              <a:rPr lang="en-US" sz="2000" dirty="0"/>
              <a:t>needs to </a:t>
            </a:r>
            <a:r>
              <a:rPr lang="en-US" sz="2000" dirty="0" smtClean="0"/>
              <a:t>submit</a:t>
            </a:r>
          </a:p>
          <a:p>
            <a:pPr marL="457200" lvl="1" indent="0"/>
            <a:endParaRPr lang="en-US" sz="2000" dirty="0" smtClean="0"/>
          </a:p>
          <a:p>
            <a:pPr marL="914400" lvl="1" indent="-457200">
              <a:buFont typeface="Arial" pitchFamily="34" charset="0"/>
              <a:buChar char="•"/>
            </a:pPr>
            <a:r>
              <a:rPr lang="en-US" sz="2000" dirty="0" smtClean="0"/>
              <a:t>Please note:  If a nomination is not submitted correctly, it will be removed from the SharePoint site, and you will have to upload it again.</a:t>
            </a:r>
            <a:endParaRPr lang="en-US" sz="2000" dirty="0"/>
          </a:p>
          <a:p>
            <a:pPr marL="457200" lvl="1" indent="0">
              <a:buNone/>
            </a:pPr>
            <a:endParaRPr lang="en-US" sz="2400" dirty="0"/>
          </a:p>
        </p:txBody>
      </p:sp>
      <p:sp>
        <p:nvSpPr>
          <p:cNvPr id="4" name="Date Placeholder 3"/>
          <p:cNvSpPr>
            <a:spLocks noGrp="1"/>
          </p:cNvSpPr>
          <p:nvPr>
            <p:ph type="dt" sz="half" idx="10"/>
          </p:nvPr>
        </p:nvSpPr>
        <p:spPr>
          <a:xfrm>
            <a:off x="7086600" y="152400"/>
            <a:ext cx="1828800" cy="304800"/>
          </a:xfrm>
        </p:spPr>
        <p:txBody>
          <a:bodyPr/>
          <a:lstStyle/>
          <a:p>
            <a:r>
              <a:rPr lang="en-US" sz="1000" dirty="0"/>
              <a:t>September 18 and 22, 2014</a:t>
            </a:r>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692315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34085"/>
            <a:ext cx="7010400" cy="457200"/>
          </a:xfrm>
        </p:spPr>
        <p:txBody>
          <a:bodyPr>
            <a:normAutofit fontScale="90000"/>
          </a:bodyPr>
          <a:lstStyle/>
          <a:p>
            <a:r>
              <a:rPr lang="en-US" dirty="0"/>
              <a:t> </a:t>
            </a:r>
            <a:r>
              <a:rPr lang="en-US" dirty="0" smtClean="0"/>
              <a:t>    </a:t>
            </a:r>
            <a:r>
              <a:rPr lang="en-US" sz="3600" dirty="0" err="1" smtClean="0"/>
              <a:t>GradGrants</a:t>
            </a:r>
            <a:r>
              <a:rPr lang="en-US" sz="3600" dirty="0" smtClean="0"/>
              <a:t> Center</a:t>
            </a:r>
            <a:endParaRPr lang="en-US" sz="3600" dirty="0"/>
          </a:p>
        </p:txBody>
      </p:sp>
      <p:sp>
        <p:nvSpPr>
          <p:cNvPr id="3" name="Content Placeholder 2"/>
          <p:cNvSpPr>
            <a:spLocks noGrp="1"/>
          </p:cNvSpPr>
          <p:nvPr>
            <p:ph idx="1"/>
          </p:nvPr>
        </p:nvSpPr>
        <p:spPr>
          <a:xfrm>
            <a:off x="1066800" y="1828800"/>
            <a:ext cx="8686800" cy="4495800"/>
          </a:xfrm>
        </p:spPr>
        <p:txBody>
          <a:bodyPr>
            <a:normAutofit/>
          </a:bodyPr>
          <a:lstStyle/>
          <a:p>
            <a:pPr lvl="0"/>
            <a:r>
              <a:rPr lang="en-US" sz="1800" b="1" dirty="0" smtClean="0"/>
              <a:t>Provide several workshops for new and current students regarding funding opportunities. </a:t>
            </a:r>
          </a:p>
          <a:p>
            <a:pPr marL="0" lvl="0" indent="0">
              <a:buNone/>
            </a:pPr>
            <a:endParaRPr lang="en-US" sz="1800" b="1" dirty="0" smtClean="0"/>
          </a:p>
          <a:p>
            <a:pPr lvl="0"/>
            <a:r>
              <a:rPr lang="en-US" sz="1800" b="1" dirty="0" smtClean="0"/>
              <a:t>Can give departmental workshops </a:t>
            </a:r>
          </a:p>
          <a:p>
            <a:pPr marL="0" lvl="0" indent="0">
              <a:buNone/>
            </a:pPr>
            <a:endParaRPr lang="en-US" sz="1800" b="1" dirty="0" smtClean="0"/>
          </a:p>
          <a:p>
            <a:pPr lvl="0"/>
            <a:r>
              <a:rPr lang="en-US" sz="1800" b="1" dirty="0" smtClean="0"/>
              <a:t>Available to assist students who are searching for external funding</a:t>
            </a:r>
          </a:p>
          <a:p>
            <a:pPr lvl="0"/>
            <a:endParaRPr lang="en-US" sz="1800" b="1" dirty="0"/>
          </a:p>
          <a:p>
            <a:pPr lvl="0"/>
            <a:r>
              <a:rPr lang="en-US" sz="1800" b="1" dirty="0" smtClean="0"/>
              <a:t>Contact information:</a:t>
            </a:r>
          </a:p>
          <a:p>
            <a:pPr lvl="1"/>
            <a:r>
              <a:rPr lang="en-US" sz="1800" b="1" dirty="0"/>
              <a:t>	</a:t>
            </a:r>
            <a:r>
              <a:rPr lang="en-US" sz="1800" b="1" dirty="0" smtClean="0"/>
              <a:t>website: </a:t>
            </a:r>
            <a:r>
              <a:rPr lang="en-US" sz="1800" b="1" dirty="0" smtClean="0">
                <a:hlinkClick r:id="rId2"/>
              </a:rPr>
              <a:t>www.iub.edu/~</a:t>
            </a:r>
            <a:r>
              <a:rPr lang="en-US" sz="1800" b="1" dirty="0" smtClean="0">
                <a:hlinkClick r:id="rId2"/>
              </a:rPr>
              <a:t>gradgrnt</a:t>
            </a:r>
            <a:r>
              <a:rPr lang="en-US" sz="1800" b="1" dirty="0" smtClean="0"/>
              <a:t> </a:t>
            </a:r>
            <a:endParaRPr lang="en-US" sz="1800" b="1" dirty="0" smtClean="0"/>
          </a:p>
          <a:p>
            <a:pPr lvl="1"/>
            <a:r>
              <a:rPr lang="en-US" sz="1800" b="1" dirty="0"/>
              <a:t>	</a:t>
            </a:r>
            <a:r>
              <a:rPr lang="en-US" sz="1800" b="1" dirty="0" smtClean="0"/>
              <a:t>email: </a:t>
            </a:r>
            <a:r>
              <a:rPr lang="en-US" sz="1800" b="1" dirty="0" smtClean="0">
                <a:hlinkClick r:id="rId3"/>
              </a:rPr>
              <a:t>gradgrnt@indiana.edu</a:t>
            </a:r>
            <a:r>
              <a:rPr lang="en-US" sz="1800" b="1" dirty="0" smtClean="0"/>
              <a:t> </a:t>
            </a:r>
            <a:endParaRPr lang="en-US" sz="1800" b="1" dirty="0" smtClean="0"/>
          </a:p>
          <a:p>
            <a:pPr marL="0" lvl="0" indent="0">
              <a:buNone/>
            </a:pPr>
            <a:endParaRPr lang="en-US" sz="5600" b="1" dirty="0" smtClean="0"/>
          </a:p>
        </p:txBody>
      </p:sp>
      <p:sp>
        <p:nvSpPr>
          <p:cNvPr id="4" name="Date Placeholder 3"/>
          <p:cNvSpPr>
            <a:spLocks noGrp="1"/>
          </p:cNvSpPr>
          <p:nvPr>
            <p:ph type="dt" sz="half" idx="10"/>
          </p:nvPr>
        </p:nvSpPr>
        <p:spPr>
          <a:xfrm>
            <a:off x="7010400" y="152400"/>
            <a:ext cx="1905000" cy="304800"/>
          </a:xfrm>
        </p:spPr>
        <p:txBody>
          <a:bodyPr/>
          <a:lstStyle/>
          <a:p>
            <a:r>
              <a:rPr lang="en-US" sz="1000" dirty="0"/>
              <a:t>September 18 and 22, 2014</a:t>
            </a:r>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4586875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457200" y="1600200"/>
            <a:ext cx="8226425" cy="508000"/>
          </a:xfrm>
        </p:spPr>
        <p:txBody>
          <a:bodyPr/>
          <a:lstStyle/>
          <a:p>
            <a:pPr eaLnBrk="1" hangingPunct="1"/>
            <a:endParaRPr lang="en-US" sz="2000" i="1" dirty="0" smtClean="0"/>
          </a:p>
        </p:txBody>
      </p:sp>
      <p:sp>
        <p:nvSpPr>
          <p:cNvPr id="13315" name="Text Box 7"/>
          <p:cNvSpPr>
            <a:spLocks noGrp="1" noChangeArrowheads="1"/>
          </p:cNvSpPr>
          <p:nvPr>
            <p:ph type="ctrTitle"/>
          </p:nvPr>
        </p:nvSpPr>
        <p:spPr>
          <a:xfrm>
            <a:off x="457200" y="609600"/>
            <a:ext cx="8153400" cy="852488"/>
          </a:xfrm>
        </p:spPr>
        <p:txBody>
          <a:bodyPr/>
          <a:lstStyle/>
          <a:p>
            <a:r>
              <a:rPr lang="en-US" sz="3600" dirty="0" smtClean="0"/>
              <a:t>Admissions</a:t>
            </a:r>
          </a:p>
        </p:txBody>
      </p:sp>
      <p:sp>
        <p:nvSpPr>
          <p:cNvPr id="13316" name="Text Box 10"/>
          <p:cNvSpPr txBox="1">
            <a:spLocks noChangeArrowheads="1"/>
          </p:cNvSpPr>
          <p:nvPr/>
        </p:nvSpPr>
        <p:spPr bwMode="auto">
          <a:xfrm>
            <a:off x="457200" y="2743200"/>
            <a:ext cx="83010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ctr"/>
            <a:endParaRPr lang="en-US" sz="1800" i="0" dirty="0" smtClean="0">
              <a:solidFill>
                <a:schemeClr val="bg1"/>
              </a:solidFill>
            </a:endParaRPr>
          </a:p>
          <a:p>
            <a:pPr algn="ctr"/>
            <a:endParaRPr lang="en-US" sz="1800" i="0" dirty="0">
              <a:solidFill>
                <a:schemeClr val="bg1"/>
              </a:solidFill>
            </a:endParaRPr>
          </a:p>
          <a:p>
            <a:pPr algn="ctr"/>
            <a:r>
              <a:rPr lang="en-US" sz="1800" i="0" dirty="0" smtClean="0">
                <a:solidFill>
                  <a:schemeClr val="bg1"/>
                </a:solidFill>
              </a:rPr>
              <a:t>Kim Bunch</a:t>
            </a:r>
          </a:p>
          <a:p>
            <a:pPr algn="ctr"/>
            <a:r>
              <a:rPr lang="en-US" sz="1800" i="0" dirty="0" smtClean="0">
                <a:solidFill>
                  <a:schemeClr val="bg1"/>
                </a:solidFill>
              </a:rPr>
              <a:t>Autumn Winfrey</a:t>
            </a:r>
            <a:endParaRPr lang="en-US" sz="1800" i="0" dirty="0">
              <a:solidFill>
                <a:schemeClr val="bg1"/>
              </a:solidFill>
            </a:endParaRPr>
          </a:p>
          <a:p>
            <a:pPr algn="ctr"/>
            <a:endParaRPr lang="en-US" sz="1800" i="0" dirty="0">
              <a:solidFill>
                <a:schemeClr val="bg1"/>
              </a:solidFill>
            </a:endParaRPr>
          </a:p>
          <a:p>
            <a:pPr algn="ctr"/>
            <a:endParaRPr lang="en-US" i="0" dirty="0"/>
          </a:p>
        </p:txBody>
      </p:sp>
      <p:sp>
        <p:nvSpPr>
          <p:cNvPr id="13317" name="Rectangle 22"/>
          <p:cNvSpPr>
            <a:spLocks noChangeArrowheads="1"/>
          </p:cNvSpPr>
          <p:nvPr/>
        </p:nvSpPr>
        <p:spPr bwMode="auto">
          <a:xfrm>
            <a:off x="457200" y="32766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400">
              <a:solidFill>
                <a:schemeClr val="bg1"/>
              </a:solidFill>
            </a:endParaRPr>
          </a:p>
        </p:txBody>
      </p:sp>
      <p:pic>
        <p:nvPicPr>
          <p:cNvPr id="1331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21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66800" y="571500"/>
            <a:ext cx="7110413" cy="762000"/>
          </a:xfrm>
        </p:spPr>
        <p:txBody>
          <a:bodyPr/>
          <a:lstStyle/>
          <a:p>
            <a:pPr algn="ctr" eaLnBrk="1" hangingPunct="1"/>
            <a:r>
              <a:rPr lang="en-US" dirty="0" smtClean="0"/>
              <a:t>APPLICATION PROCESS</a:t>
            </a:r>
          </a:p>
        </p:txBody>
      </p:sp>
      <p:sp>
        <p:nvSpPr>
          <p:cNvPr id="32771" name="Content Placeholder 2"/>
          <p:cNvSpPr>
            <a:spLocks noGrp="1"/>
          </p:cNvSpPr>
          <p:nvPr>
            <p:ph idx="1"/>
          </p:nvPr>
        </p:nvSpPr>
        <p:spPr>
          <a:xfrm>
            <a:off x="1078871" y="1323692"/>
            <a:ext cx="7110412" cy="3986213"/>
          </a:xfrm>
        </p:spPr>
        <p:txBody>
          <a:bodyPr/>
          <a:lstStyle/>
          <a:p>
            <a:pPr eaLnBrk="1" hangingPunct="1"/>
            <a:r>
              <a:rPr lang="en-US" sz="1600" dirty="0" smtClean="0"/>
              <a:t>Applications are routed via </a:t>
            </a:r>
            <a:r>
              <a:rPr lang="en-US" sz="1600" dirty="0" err="1" smtClean="0"/>
              <a:t>OneStart</a:t>
            </a:r>
            <a:r>
              <a:rPr lang="en-US" sz="1600" dirty="0" smtClean="0"/>
              <a:t> using Kuali/</a:t>
            </a:r>
            <a:r>
              <a:rPr lang="en-US" sz="1600" dirty="0" err="1" smtClean="0"/>
              <a:t>edoc</a:t>
            </a:r>
            <a:endParaRPr lang="en-US" sz="1600" dirty="0" smtClean="0"/>
          </a:p>
          <a:p>
            <a:pPr eaLnBrk="1" hangingPunct="1"/>
            <a:endParaRPr lang="en-US" sz="1200" dirty="0"/>
          </a:p>
          <a:p>
            <a:pPr marL="800100" lvl="1" indent="-342900" eaLnBrk="1" hangingPunct="1">
              <a:buFont typeface="Arial" panose="020B0604020202020204" pitchFamily="34" charset="0"/>
              <a:buChar char="•"/>
            </a:pPr>
            <a:r>
              <a:rPr lang="en-US" sz="1600" dirty="0"/>
              <a:t>Attach Admission Letter to </a:t>
            </a:r>
            <a:r>
              <a:rPr lang="en-US" sz="1600" dirty="0" smtClean="0"/>
              <a:t>the </a:t>
            </a:r>
            <a:r>
              <a:rPr lang="en-US" sz="1600" dirty="0" err="1" smtClean="0"/>
              <a:t>eDoc</a:t>
            </a:r>
            <a:r>
              <a:rPr lang="en-US" sz="1600" dirty="0"/>
              <a:t>.</a:t>
            </a:r>
          </a:p>
          <a:p>
            <a:pPr marL="800100" lvl="1" indent="-342900" eaLnBrk="1" hangingPunct="1">
              <a:buFont typeface="Arial" panose="020B0604020202020204" pitchFamily="34" charset="0"/>
              <a:buChar char="•"/>
            </a:pPr>
            <a:r>
              <a:rPr lang="en-US" sz="1600" dirty="0" smtClean="0"/>
              <a:t>Attach an original final undergraduate transcript.  Departments are required to keep the original FINAL undergraduate transcript.  A copy can be sent to us as long as you have the original. Departments need to maintain the transcript.</a:t>
            </a:r>
            <a:endParaRPr lang="en-US" sz="1600" dirty="0"/>
          </a:p>
          <a:p>
            <a:pPr marL="800100" lvl="1" indent="-342900" eaLnBrk="1" hangingPunct="1">
              <a:buFont typeface="Arial" panose="020B0604020202020204" pitchFamily="34" charset="0"/>
              <a:buChar char="•"/>
            </a:pPr>
            <a:r>
              <a:rPr lang="en-US" sz="1600" dirty="0" smtClean="0"/>
              <a:t>An email will be going out soon regarding missing </a:t>
            </a:r>
            <a:r>
              <a:rPr lang="en-US" sz="1600" dirty="0"/>
              <a:t>final undergraduate transcripts</a:t>
            </a:r>
            <a:r>
              <a:rPr lang="en-US" sz="1600" dirty="0" smtClean="0"/>
              <a:t>.</a:t>
            </a:r>
          </a:p>
          <a:p>
            <a:pPr marL="800100" lvl="1" indent="-342900" eaLnBrk="1" hangingPunct="1">
              <a:buFont typeface="Arial" panose="020B0604020202020204" pitchFamily="34" charset="0"/>
              <a:buChar char="•"/>
            </a:pPr>
            <a:r>
              <a:rPr lang="en-US" sz="1600" dirty="0" smtClean="0"/>
              <a:t>Admissions workshops are scheduled for October 13, 15</a:t>
            </a:r>
          </a:p>
          <a:p>
            <a:pPr marL="800100" lvl="1" indent="-342900" eaLnBrk="1" hangingPunct="1">
              <a:buFont typeface="Arial" panose="020B0604020202020204" pitchFamily="34" charset="0"/>
              <a:buChar char="•"/>
            </a:pPr>
            <a:r>
              <a:rPr lang="en-US" sz="1600" dirty="0" smtClean="0"/>
              <a:t>IUIE workshops are scheduled for October 20, 21, 22</a:t>
            </a:r>
          </a:p>
          <a:p>
            <a:pPr marL="800100" lvl="1" indent="-342900" eaLnBrk="1" hangingPunct="1">
              <a:buFont typeface="Arial" panose="020B0604020202020204" pitchFamily="34" charset="0"/>
              <a:buChar char="•"/>
            </a:pPr>
            <a:r>
              <a:rPr lang="en-US" sz="1600" dirty="0" smtClean="0"/>
              <a:t>If </a:t>
            </a:r>
            <a:r>
              <a:rPr lang="en-US" sz="1600" dirty="0" err="1" smtClean="0"/>
              <a:t>edocs</a:t>
            </a:r>
            <a:r>
              <a:rPr lang="en-US" sz="1600" dirty="0" smtClean="0"/>
              <a:t> are returned to you, please check the notes section for the reason it was returned.  Please use the notes section to send us additional information.</a:t>
            </a:r>
          </a:p>
          <a:p>
            <a:pPr marL="457200" lvl="1" indent="0" eaLnBrk="1" hangingPunct="1"/>
            <a:endParaRPr lang="en-US" sz="1800" dirty="0" smtClean="0"/>
          </a:p>
          <a:p>
            <a:pPr eaLnBrk="1" hangingPunct="1"/>
            <a:r>
              <a:rPr lang="en-US" sz="1600" dirty="0" smtClean="0"/>
              <a:t>Programs </a:t>
            </a:r>
            <a:r>
              <a:rPr lang="en-US" sz="1600" dirty="0"/>
              <a:t>outside of The College should send materials directly to the Graduate Admissions Coordinator, Autumn Winfrey (alwinfre@iu.edu)</a:t>
            </a:r>
          </a:p>
          <a:p>
            <a:pPr marL="0" indent="0" eaLnBrk="1" hangingPunct="1">
              <a:buNone/>
            </a:pPr>
            <a:r>
              <a:rPr lang="en-US" sz="2000" dirty="0" smtClean="0"/>
              <a:t>.</a:t>
            </a:r>
            <a:endParaRPr lang="en-US" sz="2000" dirty="0"/>
          </a:p>
        </p:txBody>
      </p:sp>
      <p:sp>
        <p:nvSpPr>
          <p:cNvPr id="32773" name="Date Placeholder 3"/>
          <p:cNvSpPr txBox="1">
            <a:spLocks/>
          </p:cNvSpPr>
          <p:nvPr/>
        </p:nvSpPr>
        <p:spPr bwMode="auto">
          <a:xfrm>
            <a:off x="6781800" y="1524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066800" y="762000"/>
            <a:ext cx="7110413" cy="1371600"/>
          </a:xfrm>
        </p:spPr>
        <p:txBody>
          <a:bodyPr/>
          <a:lstStyle/>
          <a:p>
            <a:pPr algn="ctr" eaLnBrk="1" hangingPunct="1"/>
            <a:r>
              <a:rPr lang="en-US" dirty="0" smtClean="0"/>
              <a:t>International Applications </a:t>
            </a:r>
          </a:p>
        </p:txBody>
      </p:sp>
      <p:sp>
        <p:nvSpPr>
          <p:cNvPr id="33795" name="Content Placeholder 2"/>
          <p:cNvSpPr>
            <a:spLocks noGrp="1"/>
          </p:cNvSpPr>
          <p:nvPr>
            <p:ph idx="1"/>
          </p:nvPr>
        </p:nvSpPr>
        <p:spPr>
          <a:xfrm>
            <a:off x="1295400" y="2209800"/>
            <a:ext cx="7110413" cy="3733800"/>
          </a:xfrm>
        </p:spPr>
        <p:txBody>
          <a:bodyPr/>
          <a:lstStyle/>
          <a:p>
            <a:pPr marL="0" indent="0" eaLnBrk="1" hangingPunct="1">
              <a:buNone/>
            </a:pPr>
            <a:endParaRPr lang="en-US" sz="2000" dirty="0"/>
          </a:p>
          <a:p>
            <a:pPr eaLnBrk="1" hangingPunct="1"/>
            <a:r>
              <a:rPr lang="en-US" sz="2000" dirty="0"/>
              <a:t>Make sure all students are </a:t>
            </a:r>
            <a:r>
              <a:rPr lang="en-US" sz="2000" dirty="0" smtClean="0"/>
              <a:t>marked as BACH </a:t>
            </a:r>
            <a:r>
              <a:rPr lang="en-US" sz="2000" dirty="0"/>
              <a:t>EQUIV in </a:t>
            </a:r>
            <a:r>
              <a:rPr lang="en-US" sz="2000" dirty="0" err="1"/>
              <a:t>iStart</a:t>
            </a:r>
            <a:r>
              <a:rPr lang="en-US" sz="2000" dirty="0"/>
              <a:t> before you </a:t>
            </a:r>
            <a:r>
              <a:rPr lang="en-US" sz="2000" dirty="0" smtClean="0"/>
              <a:t>approve the </a:t>
            </a:r>
            <a:r>
              <a:rPr lang="en-US" sz="2000" dirty="0" err="1" smtClean="0"/>
              <a:t>edoc</a:t>
            </a:r>
            <a:r>
              <a:rPr lang="en-US" sz="2000" dirty="0" smtClean="0"/>
              <a:t>, or it </a:t>
            </a:r>
            <a:r>
              <a:rPr lang="en-US" sz="2000" dirty="0"/>
              <a:t>will be returned</a:t>
            </a:r>
            <a:r>
              <a:rPr lang="en-US" sz="2000" dirty="0" smtClean="0"/>
              <a:t>.</a:t>
            </a:r>
          </a:p>
          <a:p>
            <a:pPr eaLnBrk="1" hangingPunct="1"/>
            <a:endParaRPr lang="en-US" sz="2000" dirty="0" smtClean="0"/>
          </a:p>
          <a:p>
            <a:pPr eaLnBrk="1" hangingPunct="1"/>
            <a:r>
              <a:rPr lang="en-US" sz="2000" dirty="0" smtClean="0"/>
              <a:t>International </a:t>
            </a:r>
            <a:r>
              <a:rPr lang="en-US" sz="2000" dirty="0"/>
              <a:t>Admissions will handle all updates in SIS, so make sure to copy them on any updates or </a:t>
            </a:r>
            <a:r>
              <a:rPr lang="en-US" sz="2000" dirty="0" smtClean="0"/>
              <a:t>not-comings.</a:t>
            </a:r>
            <a:endParaRPr lang="en-US" dirty="0" smtClean="0"/>
          </a:p>
        </p:txBody>
      </p:sp>
      <p:sp>
        <p:nvSpPr>
          <p:cNvPr id="33797"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19200" y="838200"/>
            <a:ext cx="7339013" cy="1143000"/>
          </a:xfrm>
        </p:spPr>
        <p:txBody>
          <a:bodyPr/>
          <a:lstStyle/>
          <a:p>
            <a:pPr algn="ctr" eaLnBrk="1" hangingPunct="1"/>
            <a:r>
              <a:rPr lang="en-US" dirty="0" smtClean="0"/>
              <a:t>GRE Scores and Application Fees </a:t>
            </a:r>
          </a:p>
        </p:txBody>
      </p:sp>
      <p:sp>
        <p:nvSpPr>
          <p:cNvPr id="34819" name="Content Placeholder 2"/>
          <p:cNvSpPr>
            <a:spLocks noGrp="1"/>
          </p:cNvSpPr>
          <p:nvPr>
            <p:ph idx="1"/>
          </p:nvPr>
        </p:nvSpPr>
        <p:spPr>
          <a:xfrm>
            <a:off x="1447801" y="2209800"/>
            <a:ext cx="7110412" cy="3300413"/>
          </a:xfrm>
        </p:spPr>
        <p:txBody>
          <a:bodyPr/>
          <a:lstStyle/>
          <a:p>
            <a:pPr eaLnBrk="1" hangingPunct="1"/>
            <a:r>
              <a:rPr lang="en-US" sz="2000" dirty="0" smtClean="0"/>
              <a:t>Check SIS for GRE scores as they are loaded there first.  Paper copies are no longer sent to departments.</a:t>
            </a:r>
          </a:p>
          <a:p>
            <a:pPr eaLnBrk="1" hangingPunct="1"/>
            <a:endParaRPr lang="en-US" sz="2000" dirty="0"/>
          </a:p>
          <a:p>
            <a:pPr eaLnBrk="1" hangingPunct="1"/>
            <a:r>
              <a:rPr lang="en-US" sz="2000" dirty="0"/>
              <a:t>Domestic </a:t>
            </a:r>
            <a:r>
              <a:rPr lang="en-US" sz="2000" dirty="0" smtClean="0"/>
              <a:t>application </a:t>
            </a:r>
            <a:r>
              <a:rPr lang="en-US" sz="2000" dirty="0"/>
              <a:t>fee </a:t>
            </a:r>
            <a:r>
              <a:rPr lang="en-US" sz="2000" dirty="0" smtClean="0"/>
              <a:t>is $55.</a:t>
            </a:r>
            <a:endParaRPr lang="en-US" sz="2000" dirty="0"/>
          </a:p>
          <a:p>
            <a:pPr marL="0" indent="0" eaLnBrk="1" hangingPunct="1">
              <a:buNone/>
            </a:pPr>
            <a:endParaRPr lang="en-US" sz="2000" dirty="0" smtClean="0"/>
          </a:p>
          <a:p>
            <a:pPr eaLnBrk="1" hangingPunct="1"/>
            <a:r>
              <a:rPr lang="en-US" sz="2000" dirty="0" smtClean="0"/>
              <a:t>Contact Kim Bunch for application fee waivers.</a:t>
            </a:r>
          </a:p>
          <a:p>
            <a:pPr eaLnBrk="1" hangingPunct="1"/>
            <a:endParaRPr lang="en-US" sz="2000" dirty="0" smtClean="0"/>
          </a:p>
          <a:p>
            <a:pPr eaLnBrk="1" hangingPunct="1"/>
            <a:r>
              <a:rPr lang="en-US" sz="2000" dirty="0" smtClean="0"/>
              <a:t>The e-app now accepts e-checks in addition to credit/debit cards.  </a:t>
            </a:r>
          </a:p>
          <a:p>
            <a:pPr lvl="1" eaLnBrk="1" hangingPunct="1"/>
            <a:endParaRPr lang="en-US" dirty="0" smtClean="0"/>
          </a:p>
          <a:p>
            <a:pPr lvl="1" eaLnBrk="1" hangingPunct="1"/>
            <a:endParaRPr lang="en-US" dirty="0" smtClean="0"/>
          </a:p>
        </p:txBody>
      </p:sp>
      <p:sp>
        <p:nvSpPr>
          <p:cNvPr id="34821" name="Date Placeholder 3"/>
          <p:cNvSpPr txBox="1">
            <a:spLocks/>
          </p:cNvSpPr>
          <p:nvPr/>
        </p:nvSpPr>
        <p:spPr bwMode="auto">
          <a:xfrm>
            <a:off x="6629400" y="152400"/>
            <a:ext cx="243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19200" y="838200"/>
            <a:ext cx="7110413" cy="865188"/>
          </a:xfrm>
        </p:spPr>
        <p:txBody>
          <a:bodyPr/>
          <a:lstStyle/>
          <a:p>
            <a:pPr algn="ctr" eaLnBrk="1" hangingPunct="1"/>
            <a:r>
              <a:rPr lang="en-US" dirty="0" smtClean="0"/>
              <a:t>E-App or IUIE Training</a:t>
            </a:r>
          </a:p>
        </p:txBody>
      </p:sp>
      <p:sp>
        <p:nvSpPr>
          <p:cNvPr id="35843" name="Content Placeholder 2"/>
          <p:cNvSpPr>
            <a:spLocks noGrp="1"/>
          </p:cNvSpPr>
          <p:nvPr>
            <p:ph idx="1"/>
          </p:nvPr>
        </p:nvSpPr>
        <p:spPr>
          <a:xfrm>
            <a:off x="1066800" y="2209800"/>
            <a:ext cx="7645400" cy="2971800"/>
          </a:xfrm>
        </p:spPr>
        <p:txBody>
          <a:bodyPr/>
          <a:lstStyle/>
          <a:p>
            <a:pPr eaLnBrk="1" hangingPunct="1"/>
            <a:r>
              <a:rPr lang="en-US" sz="2000" b="1" dirty="0" smtClean="0"/>
              <a:t>For </a:t>
            </a:r>
            <a:r>
              <a:rPr lang="en-US" sz="2000" b="1" dirty="0" err="1" smtClean="0"/>
              <a:t>eApp</a:t>
            </a:r>
            <a:r>
              <a:rPr lang="en-US" sz="2000" b="1" dirty="0" smtClean="0"/>
              <a:t> or IUIE training, changes to the department approvers and user groups contact:</a:t>
            </a:r>
          </a:p>
          <a:p>
            <a:pPr marL="0" indent="0" eaLnBrk="1" hangingPunct="1">
              <a:buNone/>
            </a:pPr>
            <a:endParaRPr lang="en-US" sz="2000" b="1" dirty="0" smtClean="0"/>
          </a:p>
          <a:p>
            <a:pPr lvl="1" eaLnBrk="1" hangingPunct="1"/>
            <a:r>
              <a:rPr lang="en-US" sz="2000" b="1" dirty="0"/>
              <a:t>	</a:t>
            </a:r>
            <a:r>
              <a:rPr lang="en-US" sz="2000" b="1" dirty="0" smtClean="0"/>
              <a:t>	</a:t>
            </a:r>
            <a:r>
              <a:rPr lang="en-US" sz="2000" dirty="0" smtClean="0"/>
              <a:t>Kim </a:t>
            </a:r>
            <a:r>
              <a:rPr lang="en-US" sz="2000" dirty="0"/>
              <a:t>Bunch, 855-1119, </a:t>
            </a:r>
            <a:r>
              <a:rPr lang="en-US" sz="2000" dirty="0" smtClean="0">
                <a:hlinkClick r:id="rId2"/>
              </a:rPr>
              <a:t>kbunch@iu.edu</a:t>
            </a:r>
            <a:endParaRPr lang="en-US" sz="2400" dirty="0"/>
          </a:p>
          <a:p>
            <a:pPr marL="0" indent="0" eaLnBrk="1" hangingPunct="1">
              <a:buNone/>
            </a:pPr>
            <a:r>
              <a:rPr lang="en-US" sz="2000" dirty="0" smtClean="0"/>
              <a:t>	Nan Harvey, 856-5226, </a:t>
            </a:r>
            <a:r>
              <a:rPr lang="en-US" sz="2000" dirty="0" smtClean="0">
                <a:hlinkClick r:id="rId3"/>
              </a:rPr>
              <a:t>nlharvey@iu.edu</a:t>
            </a:r>
            <a:endParaRPr lang="en-US" sz="2000" dirty="0" smtClean="0"/>
          </a:p>
          <a:p>
            <a:pPr lvl="1" eaLnBrk="1" hangingPunct="1"/>
            <a:r>
              <a:rPr lang="en-US" sz="2000" dirty="0" smtClean="0"/>
              <a:t>		</a:t>
            </a:r>
            <a:endParaRPr lang="en-US" sz="2400" dirty="0" smtClean="0"/>
          </a:p>
        </p:txBody>
      </p:sp>
      <p:sp>
        <p:nvSpPr>
          <p:cNvPr id="35845" name="Date Placeholder 3"/>
          <p:cNvSpPr txBox="1">
            <a:spLocks/>
          </p:cNvSpPr>
          <p:nvPr/>
        </p:nvSpPr>
        <p:spPr bwMode="auto">
          <a:xfrm>
            <a:off x="6781800" y="152400"/>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533400"/>
            <a:ext cx="8001000" cy="990600"/>
          </a:xfrm>
        </p:spPr>
        <p:txBody>
          <a:bodyPr/>
          <a:lstStyle/>
          <a:p>
            <a:pPr algn="ctr"/>
            <a:r>
              <a:rPr lang="en-US" sz="3200" dirty="0" smtClean="0">
                <a:solidFill>
                  <a:srgbClr val="7D110C"/>
                </a:solidFill>
              </a:rPr>
              <a:t>Continuing </a:t>
            </a:r>
            <a:r>
              <a:rPr lang="en-US" sz="3200" dirty="0" err="1" smtClean="0">
                <a:solidFill>
                  <a:srgbClr val="7D110C"/>
                </a:solidFill>
              </a:rPr>
              <a:t>Nondegree</a:t>
            </a:r>
            <a:r>
              <a:rPr lang="en-US" sz="3200" dirty="0" smtClean="0">
                <a:solidFill>
                  <a:srgbClr val="7D110C"/>
                </a:solidFill>
              </a:rPr>
              <a:t> Program</a:t>
            </a:r>
            <a:r>
              <a:rPr lang="en-US" sz="3600" dirty="0" smtClean="0">
                <a:solidFill>
                  <a:srgbClr val="7D110C"/>
                </a:solidFill>
              </a:rPr>
              <a:t/>
            </a:r>
            <a:br>
              <a:rPr lang="en-US" sz="3600" dirty="0" smtClean="0">
                <a:solidFill>
                  <a:srgbClr val="7D110C"/>
                </a:solidFill>
              </a:rPr>
            </a:br>
            <a:r>
              <a:rPr lang="en-US" sz="2400" dirty="0" smtClean="0">
                <a:solidFill>
                  <a:srgbClr val="7D110C"/>
                </a:solidFill>
              </a:rPr>
              <a:t>Answers to Common Questions</a:t>
            </a:r>
          </a:p>
        </p:txBody>
      </p:sp>
      <p:sp>
        <p:nvSpPr>
          <p:cNvPr id="36867" name="Content Placeholder 2"/>
          <p:cNvSpPr>
            <a:spLocks noGrp="1"/>
          </p:cNvSpPr>
          <p:nvPr>
            <p:ph idx="1"/>
          </p:nvPr>
        </p:nvSpPr>
        <p:spPr>
          <a:xfrm>
            <a:off x="990600" y="1447800"/>
            <a:ext cx="7696200" cy="4419600"/>
          </a:xfrm>
        </p:spPr>
        <p:txBody>
          <a:bodyPr/>
          <a:lstStyle/>
          <a:p>
            <a:endParaRPr lang="en-US" sz="1800" dirty="0" smtClean="0"/>
          </a:p>
          <a:p>
            <a:r>
              <a:rPr lang="en-US" sz="1800" dirty="0" smtClean="0"/>
              <a:t>Bloomington Campus only</a:t>
            </a:r>
          </a:p>
          <a:p>
            <a:endParaRPr lang="en-US" sz="1800" dirty="0"/>
          </a:p>
          <a:p>
            <a:r>
              <a:rPr lang="en-US" sz="1800" dirty="0" smtClean="0"/>
              <a:t>Contact information:  </a:t>
            </a:r>
            <a:r>
              <a:rPr lang="en-US" sz="1800" dirty="0" smtClean="0">
                <a:hlinkClick r:id="rId2"/>
              </a:rPr>
              <a:t>nondegr@indiana.edu</a:t>
            </a:r>
            <a:r>
              <a:rPr lang="en-US" sz="1800" dirty="0" smtClean="0"/>
              <a:t> or Autumn Winfrey</a:t>
            </a:r>
          </a:p>
          <a:p>
            <a:endParaRPr lang="en-US" sz="1800" dirty="0" smtClean="0"/>
          </a:p>
          <a:p>
            <a:r>
              <a:rPr lang="en-US" sz="1800" dirty="0" smtClean="0"/>
              <a:t>Bloomington Office of International Services (OIS) processes all international applications</a:t>
            </a:r>
            <a:r>
              <a:rPr lang="en-US" sz="1800" dirty="0" smtClean="0">
                <a:solidFill>
                  <a:srgbClr val="7D110C"/>
                </a:solidFill>
              </a:rPr>
              <a:t> </a:t>
            </a:r>
          </a:p>
          <a:p>
            <a:endParaRPr lang="en-US" sz="1800" dirty="0" smtClean="0">
              <a:solidFill>
                <a:srgbClr val="57595B"/>
              </a:solidFill>
            </a:endParaRPr>
          </a:p>
          <a:p>
            <a:r>
              <a:rPr lang="en-US" sz="1800" dirty="0" smtClean="0">
                <a:solidFill>
                  <a:srgbClr val="000000"/>
                </a:solidFill>
              </a:rPr>
              <a:t>CND Program allows enrollment in </a:t>
            </a:r>
            <a:r>
              <a:rPr lang="en-US" sz="1800" dirty="0" smtClean="0">
                <a:solidFill>
                  <a:srgbClr val="7D110C"/>
                </a:solidFill>
              </a:rPr>
              <a:t>graduate courses, undergraduate courses, or combination—graduate fees assessed for all</a:t>
            </a:r>
          </a:p>
          <a:p>
            <a:endParaRPr lang="en-US" sz="1800" dirty="0" smtClean="0">
              <a:solidFill>
                <a:srgbClr val="57595B"/>
              </a:solidFill>
            </a:endParaRPr>
          </a:p>
          <a:p>
            <a:r>
              <a:rPr lang="en-US" sz="1800" dirty="0" smtClean="0">
                <a:solidFill>
                  <a:srgbClr val="000000"/>
                </a:solidFill>
              </a:rPr>
              <a:t>Financial aid is</a:t>
            </a:r>
            <a:r>
              <a:rPr lang="en-US" sz="1800" dirty="0" smtClean="0">
                <a:solidFill>
                  <a:srgbClr val="363738"/>
                </a:solidFill>
              </a:rPr>
              <a:t> </a:t>
            </a:r>
            <a:r>
              <a:rPr lang="en-US" sz="1800" dirty="0" smtClean="0">
                <a:solidFill>
                  <a:srgbClr val="7D110C"/>
                </a:solidFill>
              </a:rPr>
              <a:t>not </a:t>
            </a:r>
            <a:r>
              <a:rPr lang="en-US" sz="1800" dirty="0" smtClean="0">
                <a:solidFill>
                  <a:srgbClr val="000000"/>
                </a:solidFill>
              </a:rPr>
              <a:t>available</a:t>
            </a:r>
            <a:r>
              <a:rPr lang="en-US" sz="1800" dirty="0" smtClean="0">
                <a:solidFill>
                  <a:srgbClr val="363738"/>
                </a:solidFill>
              </a:rPr>
              <a:t>.</a:t>
            </a:r>
          </a:p>
          <a:p>
            <a:endParaRPr lang="en-US" sz="1800" dirty="0" smtClean="0">
              <a:solidFill>
                <a:srgbClr val="57595B"/>
              </a:solidFill>
            </a:endParaRPr>
          </a:p>
          <a:p>
            <a:r>
              <a:rPr lang="en-US" sz="1800" dirty="0" smtClean="0">
                <a:solidFill>
                  <a:srgbClr val="000000"/>
                </a:solidFill>
                <a:hlinkClick r:id="rId3"/>
              </a:rPr>
              <a:t>http://graduate.indiana.edu/admissions/non-degree.shtml</a:t>
            </a:r>
            <a:r>
              <a:rPr lang="en-US" sz="1800" dirty="0" smtClean="0">
                <a:solidFill>
                  <a:srgbClr val="000000"/>
                </a:solidFill>
              </a:rPr>
              <a:t> </a:t>
            </a:r>
            <a:endParaRPr lang="en-US" sz="1800" dirty="0" smtClean="0">
              <a:solidFill>
                <a:srgbClr val="363738"/>
              </a:solidFill>
            </a:endParaRPr>
          </a:p>
          <a:p>
            <a:endParaRPr lang="en-US" sz="1800" dirty="0" smtClean="0">
              <a:solidFill>
                <a:srgbClr val="363738"/>
              </a:solidFill>
            </a:endParaRPr>
          </a:p>
          <a:p>
            <a:endParaRPr lang="en-US" sz="1800" dirty="0" smtClean="0">
              <a:solidFill>
                <a:srgbClr val="57595B"/>
              </a:solidFill>
            </a:endParaRPr>
          </a:p>
        </p:txBody>
      </p:sp>
      <p:sp>
        <p:nvSpPr>
          <p:cNvPr id="36869" name="Date Placeholder 3"/>
          <p:cNvSpPr txBox="1">
            <a:spLocks/>
          </p:cNvSpPr>
          <p:nvPr/>
        </p:nvSpPr>
        <p:spPr bwMode="auto">
          <a:xfrm>
            <a:off x="6705600" y="152400"/>
            <a:ext cx="2362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a:xfrm>
            <a:off x="228600" y="152400"/>
            <a:ext cx="6400800" cy="304800"/>
          </a:xfrm>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04888" y="533400"/>
            <a:ext cx="7035800" cy="685800"/>
          </a:xfrm>
        </p:spPr>
        <p:txBody>
          <a:bodyPr/>
          <a:lstStyle/>
          <a:p>
            <a:pPr algn="ctr" eaLnBrk="1" hangingPunct="1"/>
            <a:r>
              <a:rPr lang="en-US" sz="2400" dirty="0" smtClean="0"/>
              <a:t>Key Activities</a:t>
            </a:r>
          </a:p>
        </p:txBody>
      </p:sp>
      <p:sp>
        <p:nvSpPr>
          <p:cNvPr id="17411" name="Rectangle 3"/>
          <p:cNvSpPr>
            <a:spLocks noGrp="1" noChangeArrowheads="1"/>
          </p:cNvSpPr>
          <p:nvPr>
            <p:ph type="body" idx="1"/>
          </p:nvPr>
        </p:nvSpPr>
        <p:spPr>
          <a:xfrm>
            <a:off x="762000" y="1295400"/>
            <a:ext cx="7772400" cy="4419600"/>
          </a:xfrm>
        </p:spPr>
        <p:txBody>
          <a:bodyPr/>
          <a:lstStyle/>
          <a:p>
            <a:pPr>
              <a:buFontTx/>
              <a:buAutoNum type="arabicPeriod"/>
            </a:pPr>
            <a:r>
              <a:rPr lang="en-US" sz="1100" dirty="0" smtClean="0"/>
              <a:t> </a:t>
            </a:r>
            <a:r>
              <a:rPr lang="en-US" sz="1100" b="1" dirty="0" smtClean="0"/>
              <a:t>Facilitate approval</a:t>
            </a:r>
            <a:r>
              <a:rPr lang="en-US" sz="1100" dirty="0" smtClean="0"/>
              <a:t> of new graduate degrees, minors, and certificates;</a:t>
            </a:r>
          </a:p>
          <a:p>
            <a:pPr>
              <a:buFontTx/>
              <a:buAutoNum type="arabicPeriod"/>
            </a:pPr>
            <a:endParaRPr lang="en-US" sz="1100" dirty="0" smtClean="0"/>
          </a:p>
          <a:p>
            <a:pPr>
              <a:buFontTx/>
              <a:buAutoNum type="arabicPeriod"/>
            </a:pPr>
            <a:r>
              <a:rPr lang="en-US" sz="1100" dirty="0" smtClean="0"/>
              <a:t>Augment </a:t>
            </a:r>
            <a:r>
              <a:rPr lang="en-US" sz="1100" b="1" dirty="0" smtClean="0"/>
              <a:t>recruitment and retention</a:t>
            </a:r>
            <a:r>
              <a:rPr lang="en-US" sz="1100" dirty="0" smtClean="0"/>
              <a:t>, particularly in areas of special need such as diversity-building and STEM via fellowships and programming;</a:t>
            </a:r>
          </a:p>
          <a:p>
            <a:pPr>
              <a:buFontTx/>
              <a:buAutoNum type="arabicPeriod"/>
            </a:pPr>
            <a:endParaRPr lang="en-US" sz="1100" dirty="0" smtClean="0"/>
          </a:p>
          <a:p>
            <a:pPr>
              <a:buFontTx/>
              <a:buAutoNum type="arabicPeriod"/>
            </a:pPr>
            <a:r>
              <a:rPr lang="en-US" sz="1100" dirty="0" smtClean="0"/>
              <a:t>Assist academic units with </a:t>
            </a:r>
            <a:r>
              <a:rPr lang="en-US" sz="1100" b="1" dirty="0" smtClean="0"/>
              <a:t>program review</a:t>
            </a:r>
            <a:r>
              <a:rPr lang="en-US" sz="1100" dirty="0" smtClean="0"/>
              <a:t>;</a:t>
            </a:r>
          </a:p>
          <a:p>
            <a:pPr>
              <a:buFontTx/>
              <a:buAutoNum type="arabicPeriod"/>
            </a:pPr>
            <a:endParaRPr lang="en-US" sz="1100" dirty="0" smtClean="0"/>
          </a:p>
          <a:p>
            <a:pPr>
              <a:buFontTx/>
              <a:buAutoNum type="arabicPeriod"/>
            </a:pPr>
            <a:r>
              <a:rPr lang="en-US" sz="1100" dirty="0" smtClean="0"/>
              <a:t> </a:t>
            </a:r>
            <a:r>
              <a:rPr lang="en-US" sz="1100" b="1" dirty="0" smtClean="0"/>
              <a:t>Recording of graduate degrees</a:t>
            </a:r>
            <a:r>
              <a:rPr lang="en-US" sz="1100" dirty="0" smtClean="0"/>
              <a:t> and quality control of degree requirements;</a:t>
            </a:r>
          </a:p>
          <a:p>
            <a:pPr>
              <a:buFontTx/>
              <a:buAutoNum type="arabicPeriod"/>
            </a:pPr>
            <a:endParaRPr lang="en-US" sz="1100" dirty="0" smtClean="0"/>
          </a:p>
          <a:p>
            <a:pPr>
              <a:buFontTx/>
              <a:buAutoNum type="arabicPeriod"/>
            </a:pPr>
            <a:r>
              <a:rPr lang="en-US" sz="1100" dirty="0" smtClean="0"/>
              <a:t> </a:t>
            </a:r>
            <a:r>
              <a:rPr lang="en-US" sz="1100" b="1" dirty="0" smtClean="0"/>
              <a:t>Establish pipeline programs</a:t>
            </a:r>
            <a:r>
              <a:rPr lang="en-US" sz="1100" dirty="0" smtClean="0"/>
              <a:t> for transition from undergrad to graduate (e.g.,  McNair Program [funded by DOE], Tsinghua Summer Undergraduate Research Program, and IU Undergraduate Research Conference) and graduate to postdoc and the professoriate (e.g., Alliance for Graduate Education in the Professoriate [funded by NSF], IU Future Faculty Teaching Fellowship Program, and Preparing Future Professionals Program); </a:t>
            </a:r>
          </a:p>
          <a:p>
            <a:pPr>
              <a:buFontTx/>
              <a:buAutoNum type="arabicPeriod"/>
            </a:pPr>
            <a:endParaRPr lang="en-US" sz="1100" dirty="0" smtClean="0"/>
          </a:p>
          <a:p>
            <a:pPr>
              <a:buFontTx/>
              <a:buAutoNum type="arabicPeriod"/>
            </a:pPr>
            <a:r>
              <a:rPr lang="en-US" sz="1100" dirty="0" smtClean="0"/>
              <a:t>Advocate for the quality of </a:t>
            </a:r>
            <a:r>
              <a:rPr lang="en-US" sz="1100" b="1" dirty="0" smtClean="0"/>
              <a:t>graduate and professional student life </a:t>
            </a:r>
            <a:r>
              <a:rPr lang="en-US" sz="1100" dirty="0" smtClean="0"/>
              <a:t>by working with the Graduate and Professional Student Organization (IUB) and Graduate and Professional Student Government (IUPUI) on issues of graduate and professional student concern;</a:t>
            </a:r>
          </a:p>
          <a:p>
            <a:pPr>
              <a:buFontTx/>
              <a:buAutoNum type="arabicPeriod"/>
            </a:pPr>
            <a:endParaRPr lang="en-US" sz="1100" dirty="0" smtClean="0"/>
          </a:p>
          <a:p>
            <a:pPr>
              <a:buFontTx/>
              <a:buAutoNum type="arabicPeriod"/>
            </a:pPr>
            <a:r>
              <a:rPr lang="en-US" sz="1100" dirty="0" smtClean="0"/>
              <a:t>Operation of the </a:t>
            </a:r>
            <a:r>
              <a:rPr lang="en-US" sz="1100" b="1" dirty="0" err="1" smtClean="0"/>
              <a:t>GradGrants</a:t>
            </a:r>
            <a:r>
              <a:rPr lang="en-US" sz="1100" b="1" dirty="0" smtClean="0"/>
              <a:t> Center</a:t>
            </a:r>
            <a:r>
              <a:rPr lang="en-US" sz="1100" dirty="0" smtClean="0"/>
              <a:t> to assist graduate students with identifying and writing grant proposals;</a:t>
            </a:r>
          </a:p>
          <a:p>
            <a:pPr>
              <a:buFontTx/>
              <a:buAutoNum type="arabicPeriod"/>
            </a:pPr>
            <a:endParaRPr lang="en-US" sz="1100" dirty="0" smtClean="0"/>
          </a:p>
          <a:p>
            <a:pPr>
              <a:buFontTx/>
              <a:buAutoNum type="arabicPeriod"/>
            </a:pPr>
            <a:r>
              <a:rPr lang="en-US" sz="1100" dirty="0" smtClean="0"/>
              <a:t>Operation of the </a:t>
            </a:r>
            <a:r>
              <a:rPr lang="en-US" sz="1100" b="1" dirty="0" smtClean="0"/>
              <a:t>Graduate Mentoring Center </a:t>
            </a:r>
            <a:r>
              <a:rPr lang="en-US" sz="1100" dirty="0" smtClean="0"/>
              <a:t>to provide programming for IUB graduates and postdocs.</a:t>
            </a:r>
          </a:p>
          <a:p>
            <a:pPr>
              <a:buFontTx/>
              <a:buAutoNum type="arabicPeriod"/>
            </a:pPr>
            <a:endParaRPr lang="en-US" sz="1100" dirty="0" smtClean="0"/>
          </a:p>
          <a:p>
            <a:pPr eaLnBrk="1" hangingPunct="1"/>
            <a:endParaRPr lang="en-US" dirty="0" smtClean="0"/>
          </a:p>
        </p:txBody>
      </p:sp>
      <p:sp>
        <p:nvSpPr>
          <p:cNvPr id="17412" name="TextBox 3"/>
          <p:cNvSpPr txBox="1">
            <a:spLocks noChangeArrowheads="1"/>
          </p:cNvSpPr>
          <p:nvPr/>
        </p:nvSpPr>
        <p:spPr bwMode="auto">
          <a:xfrm>
            <a:off x="7696200" y="61722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r" eaLnBrk="1" hangingPunct="1"/>
            <a:fld id="{9F1A2439-3C9B-4DD9-AB91-434293A89454}" type="slidenum">
              <a:rPr lang="en-US">
                <a:solidFill>
                  <a:srgbClr val="000000"/>
                </a:solidFill>
              </a:rPr>
              <a:pPr algn="r" eaLnBrk="1" hangingPunct="1"/>
              <a:t>5</a:t>
            </a:fld>
            <a:endParaRPr lang="en-US">
              <a:solidFill>
                <a:srgbClr val="000000"/>
              </a:solidFill>
            </a:endParaRPr>
          </a:p>
        </p:txBody>
      </p:sp>
      <p:sp>
        <p:nvSpPr>
          <p:cNvPr id="5"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08211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txBox="1">
            <a:spLocks/>
          </p:cNvSpPr>
          <p:nvPr/>
        </p:nvSpPr>
        <p:spPr bwMode="auto">
          <a:xfrm>
            <a:off x="838200" y="53340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algn="ctr" eaLnBrk="1" hangingPunct="1"/>
            <a:r>
              <a:rPr lang="en-US" sz="3200" b="1" i="0" dirty="0">
                <a:solidFill>
                  <a:srgbClr val="7D110C"/>
                </a:solidFill>
              </a:rPr>
              <a:t>CIC  Traveling  Scholar  Program</a:t>
            </a:r>
          </a:p>
        </p:txBody>
      </p:sp>
      <p:sp>
        <p:nvSpPr>
          <p:cNvPr id="25603" name="Subtitle 2"/>
          <p:cNvSpPr txBox="1">
            <a:spLocks/>
          </p:cNvSpPr>
          <p:nvPr/>
        </p:nvSpPr>
        <p:spPr bwMode="auto">
          <a:xfrm>
            <a:off x="838200" y="2057400"/>
            <a:ext cx="762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6988">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just" eaLnBrk="1" hangingPunct="1">
              <a:buFont typeface="Arial" charset="0"/>
              <a:buNone/>
              <a:defRPr/>
            </a:pPr>
            <a:endParaRPr lang="en-US" sz="1400" b="1" i="0" dirty="0" smtClean="0"/>
          </a:p>
          <a:p>
            <a:pPr algn="just" eaLnBrk="1" hangingPunct="1">
              <a:buFont typeface="Arial" charset="0"/>
              <a:buNone/>
              <a:defRPr/>
            </a:pPr>
            <a:r>
              <a:rPr lang="en-US" sz="1400" i="0" dirty="0" smtClean="0"/>
              <a:t>Enables doctoral-level students at any CIC university to take advantage of educational opportunities at any other CIC university without change in registration or increase in tuition. </a:t>
            </a:r>
          </a:p>
          <a:p>
            <a:pPr algn="ctr" eaLnBrk="1" hangingPunct="1">
              <a:lnSpc>
                <a:spcPct val="60000"/>
              </a:lnSpc>
              <a:spcBef>
                <a:spcPct val="20000"/>
              </a:spcBef>
              <a:buFont typeface="Arial" charset="0"/>
              <a:buNone/>
              <a:defRPr/>
            </a:pPr>
            <a:endParaRPr lang="en-US" sz="1600" b="1" i="0" dirty="0" smtClean="0">
              <a:solidFill>
                <a:srgbClr val="FFFF00"/>
              </a:solidFill>
            </a:endParaRPr>
          </a:p>
          <a:p>
            <a:pPr lvl="6" eaLnBrk="1" hangingPunct="1">
              <a:lnSpc>
                <a:spcPct val="60000"/>
              </a:lnSpc>
              <a:spcBef>
                <a:spcPct val="20000"/>
              </a:spcBef>
              <a:buFont typeface="Arial" charset="0"/>
              <a:buNone/>
              <a:defRPr/>
            </a:pPr>
            <a:r>
              <a:rPr lang="en-US" sz="1600" i="0" dirty="0" smtClean="0">
                <a:solidFill>
                  <a:srgbClr val="7D110C"/>
                </a:solidFill>
              </a:rPr>
              <a:t>University of Chicago</a:t>
            </a:r>
          </a:p>
          <a:p>
            <a:pPr lvl="6" eaLnBrk="1" hangingPunct="1">
              <a:lnSpc>
                <a:spcPct val="60000"/>
              </a:lnSpc>
              <a:spcBef>
                <a:spcPct val="20000"/>
              </a:spcBef>
              <a:buFont typeface="Arial" charset="0"/>
              <a:buNone/>
              <a:defRPr/>
            </a:pPr>
            <a:r>
              <a:rPr lang="en-US" sz="1600" i="0" dirty="0" smtClean="0">
                <a:solidFill>
                  <a:srgbClr val="7D110C"/>
                </a:solidFill>
              </a:rPr>
              <a:t>University of Illinois</a:t>
            </a:r>
          </a:p>
          <a:p>
            <a:pPr lvl="6" eaLnBrk="1" hangingPunct="1">
              <a:lnSpc>
                <a:spcPct val="60000"/>
              </a:lnSpc>
              <a:spcBef>
                <a:spcPct val="20000"/>
              </a:spcBef>
              <a:buFont typeface="Arial" charset="0"/>
              <a:buNone/>
              <a:defRPr/>
            </a:pPr>
            <a:r>
              <a:rPr lang="en-US" sz="1600" i="0" dirty="0" smtClean="0">
                <a:solidFill>
                  <a:srgbClr val="7D110C"/>
                </a:solidFill>
              </a:rPr>
              <a:t>Indiana University</a:t>
            </a:r>
          </a:p>
          <a:p>
            <a:pPr lvl="6" eaLnBrk="1" hangingPunct="1">
              <a:lnSpc>
                <a:spcPct val="60000"/>
              </a:lnSpc>
              <a:spcBef>
                <a:spcPct val="20000"/>
              </a:spcBef>
              <a:buFont typeface="Arial" charset="0"/>
              <a:buNone/>
              <a:defRPr/>
            </a:pPr>
            <a:r>
              <a:rPr lang="en-US" sz="1600" i="0" dirty="0" smtClean="0">
                <a:solidFill>
                  <a:srgbClr val="7D110C"/>
                </a:solidFill>
              </a:rPr>
              <a:t>University of Iowa</a:t>
            </a:r>
          </a:p>
          <a:p>
            <a:pPr lvl="6" eaLnBrk="1" hangingPunct="1">
              <a:lnSpc>
                <a:spcPct val="60000"/>
              </a:lnSpc>
              <a:spcBef>
                <a:spcPct val="20000"/>
              </a:spcBef>
              <a:buFont typeface="Arial" charset="0"/>
              <a:buNone/>
              <a:defRPr/>
            </a:pPr>
            <a:r>
              <a:rPr lang="en-US" sz="1600" i="0" dirty="0" smtClean="0">
                <a:solidFill>
                  <a:srgbClr val="7D110C"/>
                </a:solidFill>
              </a:rPr>
              <a:t>University of Maryland </a:t>
            </a:r>
            <a:endParaRPr lang="en-US" sz="1600" b="1" i="0" dirty="0" smtClean="0">
              <a:solidFill>
                <a:srgbClr val="7D110C"/>
              </a:solidFill>
            </a:endParaRPr>
          </a:p>
          <a:p>
            <a:pPr lvl="6" eaLnBrk="1" hangingPunct="1">
              <a:lnSpc>
                <a:spcPct val="60000"/>
              </a:lnSpc>
              <a:spcBef>
                <a:spcPct val="20000"/>
              </a:spcBef>
              <a:buFont typeface="Arial" charset="0"/>
              <a:buNone/>
              <a:defRPr/>
            </a:pPr>
            <a:r>
              <a:rPr lang="en-US" sz="1600" i="0" dirty="0" smtClean="0">
                <a:solidFill>
                  <a:srgbClr val="7D110C"/>
                </a:solidFill>
              </a:rPr>
              <a:t>University of Michigan</a:t>
            </a:r>
          </a:p>
          <a:p>
            <a:pPr lvl="6" eaLnBrk="1" hangingPunct="1">
              <a:lnSpc>
                <a:spcPct val="60000"/>
              </a:lnSpc>
              <a:spcBef>
                <a:spcPct val="20000"/>
              </a:spcBef>
              <a:buFont typeface="Arial" charset="0"/>
              <a:buNone/>
              <a:defRPr/>
            </a:pPr>
            <a:r>
              <a:rPr lang="en-US" sz="1600" i="0" dirty="0" smtClean="0">
                <a:solidFill>
                  <a:srgbClr val="7D110C"/>
                </a:solidFill>
              </a:rPr>
              <a:t>Michigan State University</a:t>
            </a:r>
          </a:p>
          <a:p>
            <a:pPr lvl="6" eaLnBrk="1" hangingPunct="1">
              <a:lnSpc>
                <a:spcPct val="60000"/>
              </a:lnSpc>
              <a:spcBef>
                <a:spcPct val="20000"/>
              </a:spcBef>
              <a:buFont typeface="Arial" charset="0"/>
              <a:buNone/>
              <a:defRPr/>
            </a:pPr>
            <a:r>
              <a:rPr lang="en-US" sz="1600" i="0" dirty="0" smtClean="0">
                <a:solidFill>
                  <a:srgbClr val="7D110C"/>
                </a:solidFill>
              </a:rPr>
              <a:t>University of Minnesota</a:t>
            </a:r>
          </a:p>
          <a:p>
            <a:pPr lvl="6" eaLnBrk="1" hangingPunct="1">
              <a:lnSpc>
                <a:spcPct val="60000"/>
              </a:lnSpc>
              <a:spcBef>
                <a:spcPct val="20000"/>
              </a:spcBef>
              <a:buFont typeface="Arial" charset="0"/>
              <a:buNone/>
              <a:defRPr/>
            </a:pPr>
            <a:r>
              <a:rPr lang="en-US" sz="1600" i="0" dirty="0" smtClean="0">
                <a:solidFill>
                  <a:srgbClr val="7D110C"/>
                </a:solidFill>
              </a:rPr>
              <a:t>University of Nebraska</a:t>
            </a:r>
          </a:p>
          <a:p>
            <a:pPr lvl="6" eaLnBrk="1" hangingPunct="1">
              <a:lnSpc>
                <a:spcPct val="60000"/>
              </a:lnSpc>
              <a:spcBef>
                <a:spcPct val="20000"/>
              </a:spcBef>
              <a:buFont typeface="Arial" charset="0"/>
              <a:buNone/>
              <a:defRPr/>
            </a:pPr>
            <a:r>
              <a:rPr lang="en-US" sz="1600" i="0" dirty="0" smtClean="0">
                <a:solidFill>
                  <a:srgbClr val="7D110C"/>
                </a:solidFill>
              </a:rPr>
              <a:t>Northwestern University</a:t>
            </a:r>
          </a:p>
          <a:p>
            <a:pPr lvl="6" eaLnBrk="1" hangingPunct="1">
              <a:lnSpc>
                <a:spcPct val="60000"/>
              </a:lnSpc>
              <a:spcBef>
                <a:spcPct val="20000"/>
              </a:spcBef>
              <a:buFont typeface="Arial" charset="0"/>
              <a:buNone/>
              <a:defRPr/>
            </a:pPr>
            <a:r>
              <a:rPr lang="en-US" sz="1600" i="0" dirty="0" smtClean="0">
                <a:solidFill>
                  <a:srgbClr val="7D110C"/>
                </a:solidFill>
              </a:rPr>
              <a:t>Ohio State University</a:t>
            </a:r>
          </a:p>
          <a:p>
            <a:pPr lvl="6" eaLnBrk="1" hangingPunct="1">
              <a:lnSpc>
                <a:spcPct val="60000"/>
              </a:lnSpc>
              <a:spcBef>
                <a:spcPct val="20000"/>
              </a:spcBef>
              <a:buFont typeface="Arial" charset="0"/>
              <a:buNone/>
              <a:defRPr/>
            </a:pPr>
            <a:r>
              <a:rPr lang="en-US" sz="1600" i="0" dirty="0" smtClean="0">
                <a:solidFill>
                  <a:srgbClr val="7D110C"/>
                </a:solidFill>
              </a:rPr>
              <a:t>Pennsylvania State University</a:t>
            </a:r>
          </a:p>
          <a:p>
            <a:pPr lvl="6" eaLnBrk="1" hangingPunct="1">
              <a:lnSpc>
                <a:spcPct val="60000"/>
              </a:lnSpc>
              <a:spcBef>
                <a:spcPct val="20000"/>
              </a:spcBef>
              <a:buFont typeface="Arial" charset="0"/>
              <a:buNone/>
              <a:defRPr/>
            </a:pPr>
            <a:r>
              <a:rPr lang="en-US" sz="1600" i="0" dirty="0" smtClean="0">
                <a:solidFill>
                  <a:srgbClr val="7D110C"/>
                </a:solidFill>
              </a:rPr>
              <a:t>Purdue University</a:t>
            </a:r>
          </a:p>
          <a:p>
            <a:pPr lvl="6" eaLnBrk="1" hangingPunct="1">
              <a:lnSpc>
                <a:spcPct val="60000"/>
              </a:lnSpc>
              <a:spcBef>
                <a:spcPct val="20000"/>
              </a:spcBef>
              <a:buFont typeface="Arial" charset="0"/>
              <a:buNone/>
              <a:defRPr/>
            </a:pPr>
            <a:r>
              <a:rPr lang="en-US" sz="1600" i="0" dirty="0" smtClean="0">
                <a:solidFill>
                  <a:srgbClr val="7D110C"/>
                </a:solidFill>
              </a:rPr>
              <a:t>Rutgers, State University of New Jersey </a:t>
            </a:r>
            <a:endParaRPr lang="en-US" sz="1600" b="1" i="0" dirty="0" smtClean="0">
              <a:solidFill>
                <a:srgbClr val="7D110C"/>
              </a:solidFill>
            </a:endParaRPr>
          </a:p>
          <a:p>
            <a:pPr lvl="6" eaLnBrk="1" hangingPunct="1">
              <a:lnSpc>
                <a:spcPct val="60000"/>
              </a:lnSpc>
              <a:spcBef>
                <a:spcPct val="20000"/>
              </a:spcBef>
              <a:buFont typeface="Arial" charset="0"/>
              <a:buNone/>
              <a:defRPr/>
            </a:pPr>
            <a:r>
              <a:rPr lang="en-US" sz="1600" i="0" dirty="0" smtClean="0">
                <a:solidFill>
                  <a:srgbClr val="7D110C"/>
                </a:solidFill>
              </a:rPr>
              <a:t>University of Wisconsin</a:t>
            </a:r>
          </a:p>
          <a:p>
            <a:pPr lvl="6" eaLnBrk="1" hangingPunct="1">
              <a:lnSpc>
                <a:spcPct val="60000"/>
              </a:lnSpc>
              <a:spcBef>
                <a:spcPct val="20000"/>
              </a:spcBef>
              <a:buFont typeface="Arial" charset="0"/>
              <a:buNone/>
              <a:defRPr/>
            </a:pPr>
            <a:endParaRPr lang="en-US" sz="1600" i="0" dirty="0" smtClean="0">
              <a:solidFill>
                <a:srgbClr val="7D110C"/>
              </a:solidFill>
            </a:endParaRPr>
          </a:p>
          <a:p>
            <a:pPr algn="ctr" eaLnBrk="1" hangingPunct="1">
              <a:lnSpc>
                <a:spcPct val="60000"/>
              </a:lnSpc>
              <a:spcBef>
                <a:spcPct val="20000"/>
              </a:spcBef>
              <a:defRPr/>
            </a:pPr>
            <a:r>
              <a:rPr lang="en-US" sz="1600" dirty="0"/>
              <a:t>Student completes online application </a:t>
            </a:r>
            <a:r>
              <a:rPr lang="en-US" sz="1600" dirty="0" smtClean="0"/>
              <a:t>at</a:t>
            </a:r>
          </a:p>
          <a:p>
            <a:pPr algn="ctr" eaLnBrk="1" hangingPunct="1">
              <a:lnSpc>
                <a:spcPct val="60000"/>
              </a:lnSpc>
              <a:spcBef>
                <a:spcPct val="20000"/>
              </a:spcBef>
              <a:defRPr/>
            </a:pPr>
            <a:endParaRPr lang="en-US" sz="1600" b="1" dirty="0"/>
          </a:p>
          <a:p>
            <a:pPr algn="ctr" eaLnBrk="1" hangingPunct="1">
              <a:lnSpc>
                <a:spcPct val="60000"/>
              </a:lnSpc>
              <a:spcBef>
                <a:spcPct val="20000"/>
              </a:spcBef>
              <a:buFont typeface="Arial" charset="0"/>
              <a:buNone/>
              <a:defRPr/>
            </a:pPr>
            <a:r>
              <a:rPr lang="en-US" sz="1600" i="0" dirty="0">
                <a:solidFill>
                  <a:srgbClr val="0070C0"/>
                </a:solidFill>
              </a:rPr>
              <a:t>http://</a:t>
            </a:r>
            <a:r>
              <a:rPr lang="en-US" sz="1600" i="0" dirty="0" smtClean="0">
                <a:solidFill>
                  <a:srgbClr val="0070C0"/>
                </a:solidFill>
              </a:rPr>
              <a:t>www.cic.net/projects/shared-courses/traveling-scholar-program/introduction</a:t>
            </a:r>
          </a:p>
          <a:p>
            <a:pPr marL="273050" indent="-273050" eaLnBrk="1" hangingPunct="1">
              <a:buClr>
                <a:srgbClr val="C32D2E"/>
              </a:buClr>
              <a:defRPr/>
            </a:pPr>
            <a:r>
              <a:rPr lang="en-US" dirty="0" smtClean="0"/>
              <a:t>	</a:t>
            </a:r>
            <a:endParaRPr lang="en-US" sz="1600" dirty="0" smtClean="0">
              <a:solidFill>
                <a:srgbClr val="C00000"/>
              </a:solidFill>
            </a:endParaRPr>
          </a:p>
          <a:p>
            <a:pPr algn="ctr" eaLnBrk="1" hangingPunct="1">
              <a:lnSpc>
                <a:spcPct val="60000"/>
              </a:lnSpc>
              <a:spcBef>
                <a:spcPct val="20000"/>
              </a:spcBef>
              <a:buFont typeface="Arial" charset="0"/>
              <a:buNone/>
              <a:defRPr/>
            </a:pPr>
            <a:endParaRPr lang="en-US" sz="1600" i="0" dirty="0" smtClean="0">
              <a:solidFill>
                <a:srgbClr val="C00000"/>
              </a:solidFill>
            </a:endParaRPr>
          </a:p>
          <a:p>
            <a:pPr algn="ctr" eaLnBrk="1" hangingPunct="1">
              <a:lnSpc>
                <a:spcPct val="60000"/>
              </a:lnSpc>
              <a:spcBef>
                <a:spcPct val="20000"/>
              </a:spcBef>
              <a:buFont typeface="Arial" charset="0"/>
              <a:buNone/>
              <a:defRPr/>
            </a:pPr>
            <a:r>
              <a:rPr lang="en-US" sz="1600" i="0" dirty="0" smtClean="0">
                <a:solidFill>
                  <a:srgbClr val="320E04"/>
                </a:solidFill>
              </a:rPr>
              <a:t> </a:t>
            </a:r>
          </a:p>
        </p:txBody>
      </p:sp>
      <p:sp>
        <p:nvSpPr>
          <p:cNvPr id="37893"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457200" y="1905000"/>
            <a:ext cx="8226425" cy="508000"/>
          </a:xfrm>
        </p:spPr>
        <p:txBody>
          <a:bodyPr/>
          <a:lstStyle/>
          <a:p>
            <a:pPr eaLnBrk="1" hangingPunct="1"/>
            <a:endParaRPr lang="en-US" i="1" dirty="0" smtClean="0"/>
          </a:p>
        </p:txBody>
      </p:sp>
      <p:sp>
        <p:nvSpPr>
          <p:cNvPr id="13315" name="Text Box 7"/>
          <p:cNvSpPr>
            <a:spLocks noGrp="1" noChangeArrowheads="1"/>
          </p:cNvSpPr>
          <p:nvPr>
            <p:ph type="ctrTitle"/>
          </p:nvPr>
        </p:nvSpPr>
        <p:spPr>
          <a:xfrm>
            <a:off x="533400" y="685800"/>
            <a:ext cx="8153400" cy="1143000"/>
          </a:xfrm>
        </p:spPr>
        <p:txBody>
          <a:bodyPr/>
          <a:lstStyle/>
          <a:p>
            <a:r>
              <a:rPr lang="en-US" sz="3600" b="1" dirty="0" smtClean="0"/>
              <a:t>Graduate Mentoring Center</a:t>
            </a:r>
            <a:br>
              <a:rPr lang="en-US" sz="3600" b="1" dirty="0" smtClean="0"/>
            </a:br>
            <a:endParaRPr lang="en-US" sz="3600" b="1" dirty="0"/>
          </a:p>
        </p:txBody>
      </p:sp>
      <p:sp>
        <p:nvSpPr>
          <p:cNvPr id="13316" name="Text Box 10"/>
          <p:cNvSpPr txBox="1">
            <a:spLocks noChangeArrowheads="1"/>
          </p:cNvSpPr>
          <p:nvPr/>
        </p:nvSpPr>
        <p:spPr bwMode="auto">
          <a:xfrm>
            <a:off x="457200" y="2743200"/>
            <a:ext cx="8301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ctr"/>
            <a:endParaRPr lang="en-US" sz="1800" i="0" dirty="0">
              <a:solidFill>
                <a:schemeClr val="bg1"/>
              </a:solidFill>
            </a:endParaRPr>
          </a:p>
          <a:p>
            <a:pPr algn="ctr"/>
            <a:endParaRPr lang="en-US" sz="1800" i="0" dirty="0" smtClean="0">
              <a:solidFill>
                <a:schemeClr val="bg1"/>
              </a:solidFill>
            </a:endParaRPr>
          </a:p>
          <a:p>
            <a:pPr algn="ctr"/>
            <a:r>
              <a:rPr lang="en-US" sz="1800" i="0" dirty="0" smtClean="0">
                <a:solidFill>
                  <a:schemeClr val="bg1"/>
                </a:solidFill>
              </a:rPr>
              <a:t>Maria E. Hamilton Abegunde, </a:t>
            </a:r>
            <a:r>
              <a:rPr lang="en-US" sz="1800" i="0" dirty="0">
                <a:solidFill>
                  <a:schemeClr val="bg1"/>
                </a:solidFill>
              </a:rPr>
              <a:t>Ph.D.</a:t>
            </a:r>
            <a:endParaRPr lang="en-US" sz="1800" i="0" dirty="0" smtClean="0">
              <a:solidFill>
                <a:schemeClr val="bg1"/>
              </a:solidFill>
            </a:endParaRPr>
          </a:p>
          <a:p>
            <a:pPr algn="ctr"/>
            <a:r>
              <a:rPr lang="en-US" sz="1800" i="0" dirty="0" smtClean="0">
                <a:solidFill>
                  <a:schemeClr val="bg1"/>
                </a:solidFill>
              </a:rPr>
              <a:t>Postdoctoral Fellow</a:t>
            </a:r>
          </a:p>
          <a:p>
            <a:pPr algn="ctr"/>
            <a:r>
              <a:rPr lang="en-US" sz="1800" i="0" dirty="0" smtClean="0">
                <a:solidFill>
                  <a:schemeClr val="bg1"/>
                </a:solidFill>
              </a:rPr>
              <a:t>Director</a:t>
            </a:r>
            <a:endParaRPr lang="en-US" sz="1400" i="0" dirty="0" smtClean="0">
              <a:solidFill>
                <a:schemeClr val="bg1"/>
              </a:solidFill>
            </a:endParaRPr>
          </a:p>
          <a:p>
            <a:pPr algn="ctr"/>
            <a:endParaRPr lang="en-US" i="0" dirty="0"/>
          </a:p>
        </p:txBody>
      </p:sp>
      <p:sp>
        <p:nvSpPr>
          <p:cNvPr id="13317" name="Rectangle 22"/>
          <p:cNvSpPr>
            <a:spLocks noChangeArrowheads="1"/>
          </p:cNvSpPr>
          <p:nvPr/>
        </p:nvSpPr>
        <p:spPr bwMode="auto">
          <a:xfrm>
            <a:off x="457200" y="32766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400" dirty="0">
              <a:solidFill>
                <a:schemeClr val="bg1"/>
              </a:solidFill>
            </a:endParaRPr>
          </a:p>
        </p:txBody>
      </p:sp>
      <p:pic>
        <p:nvPicPr>
          <p:cNvPr id="1331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9741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887" y="838200"/>
            <a:ext cx="7110413" cy="1143000"/>
          </a:xfrm>
        </p:spPr>
        <p:txBody>
          <a:bodyPr/>
          <a:lstStyle/>
          <a:p>
            <a:pPr algn="ctr"/>
            <a:r>
              <a:rPr lang="en-US" dirty="0" smtClean="0"/>
              <a:t>Establishment</a:t>
            </a:r>
            <a:endParaRPr lang="en-US" dirty="0"/>
          </a:p>
        </p:txBody>
      </p:sp>
      <p:sp>
        <p:nvSpPr>
          <p:cNvPr id="3" name="Content Placeholder 2"/>
          <p:cNvSpPr>
            <a:spLocks noGrp="1"/>
          </p:cNvSpPr>
          <p:nvPr>
            <p:ph idx="1"/>
          </p:nvPr>
        </p:nvSpPr>
        <p:spPr>
          <a:xfrm>
            <a:off x="1004888" y="1828800"/>
            <a:ext cx="7110412" cy="4038600"/>
          </a:xfrm>
        </p:spPr>
        <p:txBody>
          <a:bodyPr/>
          <a:lstStyle/>
          <a:p>
            <a:pPr marL="0" indent="0">
              <a:buNone/>
            </a:pPr>
            <a:endParaRPr lang="en-US" dirty="0" smtClean="0"/>
          </a:p>
          <a:p>
            <a:pPr marL="0" indent="0">
              <a:buNone/>
            </a:pPr>
            <a:r>
              <a:rPr lang="en-US" dirty="0" smtClean="0"/>
              <a:t>The Graduate Mentoring Center (GMC) has been established to provide support services for mentoring and community building </a:t>
            </a:r>
            <a:r>
              <a:rPr lang="en-US" dirty="0"/>
              <a:t>under the President’s Diversity Funding </a:t>
            </a:r>
            <a:r>
              <a:rPr lang="en-US" dirty="0" smtClean="0"/>
              <a:t>Initiative.</a:t>
            </a:r>
          </a:p>
          <a:p>
            <a:endParaRPr lang="en-US" dirty="0"/>
          </a:p>
        </p:txBody>
      </p:sp>
      <p:sp>
        <p:nvSpPr>
          <p:cNvPr id="6" name="Date Placeholder 3"/>
          <p:cNvSpPr txBox="1">
            <a:spLocks noGrp="1"/>
          </p:cNvSpPr>
          <p:nvPr>
            <p:ph type="dt" sz="half" idx="10"/>
          </p:nvPr>
        </p:nvSpPr>
        <p:spPr bwMode="auto">
          <a:xfrm>
            <a:off x="6553200" y="1524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704882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685800"/>
            <a:ext cx="7110413" cy="838200"/>
          </a:xfrm>
        </p:spPr>
        <p:txBody>
          <a:bodyPr/>
          <a:lstStyle/>
          <a:p>
            <a:pPr algn="ctr"/>
            <a:r>
              <a:rPr lang="en-US" sz="2400" dirty="0" smtClean="0"/>
              <a:t/>
            </a:r>
            <a:br>
              <a:rPr lang="en-US" sz="2400" dirty="0" smtClean="0"/>
            </a:br>
            <a:r>
              <a:rPr lang="en-US" sz="2400" dirty="0" smtClean="0"/>
              <a:t/>
            </a:r>
            <a:br>
              <a:rPr lang="en-US" sz="2400" dirty="0" smtClean="0"/>
            </a:br>
            <a:r>
              <a:rPr lang="en-US" sz="4000" dirty="0" smtClean="0"/>
              <a:t>Mission</a:t>
            </a:r>
            <a:r>
              <a:rPr lang="en-US" sz="2400" dirty="0" smtClean="0"/>
              <a:t/>
            </a:r>
            <a:br>
              <a:rPr lang="en-US" sz="2400" dirty="0" smtClean="0"/>
            </a:br>
            <a:r>
              <a:rPr lang="en-US" sz="2400" dirty="0" smtClean="0"/>
              <a:t/>
            </a:r>
            <a:br>
              <a:rPr lang="en-US" sz="2400" dirty="0" smtClean="0"/>
            </a:br>
            <a:endParaRPr lang="en-US" sz="2400" dirty="0"/>
          </a:p>
        </p:txBody>
      </p:sp>
      <p:sp>
        <p:nvSpPr>
          <p:cNvPr id="3" name="Content Placeholder 2"/>
          <p:cNvSpPr>
            <a:spLocks noGrp="1"/>
          </p:cNvSpPr>
          <p:nvPr>
            <p:ph idx="1"/>
          </p:nvPr>
        </p:nvSpPr>
        <p:spPr>
          <a:xfrm>
            <a:off x="990600" y="1600200"/>
            <a:ext cx="7110412" cy="4291013"/>
          </a:xfrm>
        </p:spPr>
        <p:txBody>
          <a:bodyPr/>
          <a:lstStyle/>
          <a:p>
            <a:pPr lvl="0"/>
            <a:r>
              <a:rPr lang="en-US" sz="1800" b="1" dirty="0" smtClean="0"/>
              <a:t>Teach mentoring skills</a:t>
            </a:r>
            <a:r>
              <a:rPr lang="en-US" sz="1800" dirty="0" smtClean="0"/>
              <a:t> via classes, multi-tiered programming, and diverse partnerships with a focus on graduate students and postdoctoral fellows.</a:t>
            </a:r>
          </a:p>
          <a:p>
            <a:pPr lvl="0"/>
            <a:r>
              <a:rPr lang="en-US" sz="1800" b="1" dirty="0" smtClean="0"/>
              <a:t>Create opportunities that lead to mentorship</a:t>
            </a:r>
            <a:r>
              <a:rPr lang="en-US" sz="1800" dirty="0" smtClean="0"/>
              <a:t> between diverse graduate students, postdoctoral fellows, faculty, and other professionals.</a:t>
            </a:r>
          </a:p>
          <a:p>
            <a:pPr lvl="0"/>
            <a:r>
              <a:rPr lang="en-US" sz="1800" b="1" dirty="0" smtClean="0"/>
              <a:t>Develop a diverse cadre</a:t>
            </a:r>
            <a:r>
              <a:rPr lang="en-US" sz="1800" dirty="0" smtClean="0"/>
              <a:t> of graduate student and postdoctoral mentors who will, in turn, work with research-focused undergraduates.</a:t>
            </a:r>
          </a:p>
          <a:p>
            <a:pPr lvl="0"/>
            <a:r>
              <a:rPr lang="en-US" sz="1800" b="1" dirty="0" smtClean="0"/>
              <a:t>Offer opportunities to share research</a:t>
            </a:r>
            <a:r>
              <a:rPr lang="en-US" sz="1800" dirty="0" smtClean="0"/>
              <a:t> on mentoring and other topics.</a:t>
            </a:r>
          </a:p>
          <a:p>
            <a:pPr lvl="0"/>
            <a:r>
              <a:rPr lang="en-US" sz="1800" b="1" dirty="0" smtClean="0"/>
              <a:t>Serve as a resource</a:t>
            </a:r>
            <a:r>
              <a:rPr lang="en-US" sz="1800" dirty="0" smtClean="0"/>
              <a:t> of graduate mentoring programs at IU and its affiliates.</a:t>
            </a:r>
          </a:p>
          <a:p>
            <a:endParaRPr lang="en-US" dirty="0"/>
          </a:p>
        </p:txBody>
      </p:sp>
      <p:sp>
        <p:nvSpPr>
          <p:cNvPr id="6" name="Date Placeholder 3"/>
          <p:cNvSpPr txBox="1">
            <a:spLocks noGrp="1"/>
          </p:cNvSpPr>
          <p:nvPr>
            <p:ph type="dt" sz="half" idx="10"/>
          </p:nvPr>
        </p:nvSpPr>
        <p:spPr bwMode="auto">
          <a:xfrm>
            <a:off x="6477000" y="1524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620316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110413" cy="990600"/>
          </a:xfrm>
        </p:spPr>
        <p:txBody>
          <a:bodyPr/>
          <a:lstStyle/>
          <a:p>
            <a:pPr algn="ctr"/>
            <a:r>
              <a:rPr lang="en-US" dirty="0" smtClean="0"/>
              <a:t>Benefits</a:t>
            </a:r>
            <a:endParaRPr lang="en-US" dirty="0"/>
          </a:p>
        </p:txBody>
      </p:sp>
      <p:sp>
        <p:nvSpPr>
          <p:cNvPr id="3" name="Content Placeholder 2"/>
          <p:cNvSpPr>
            <a:spLocks noGrp="1"/>
          </p:cNvSpPr>
          <p:nvPr>
            <p:ph idx="1"/>
          </p:nvPr>
        </p:nvSpPr>
        <p:spPr>
          <a:xfrm>
            <a:off x="838200" y="1828800"/>
            <a:ext cx="7110412" cy="4038600"/>
          </a:xfrm>
        </p:spPr>
        <p:txBody>
          <a:bodyPr/>
          <a:lstStyle/>
          <a:p>
            <a:pPr lvl="0"/>
            <a:r>
              <a:rPr lang="en-US" sz="2000" b="1" dirty="0"/>
              <a:t>M</a:t>
            </a:r>
            <a:r>
              <a:rPr lang="en-US" sz="2000" b="1" dirty="0" smtClean="0"/>
              <a:t>entorship training </a:t>
            </a:r>
            <a:r>
              <a:rPr lang="en-US" sz="2000" dirty="0" smtClean="0"/>
              <a:t>for graduate students, postdoctoral fellows, and faculty.</a:t>
            </a:r>
          </a:p>
          <a:p>
            <a:pPr lvl="0"/>
            <a:r>
              <a:rPr lang="en-US" sz="2000" b="1" dirty="0" smtClean="0"/>
              <a:t>Research opportunities </a:t>
            </a:r>
            <a:r>
              <a:rPr lang="en-US" sz="2000" dirty="0" smtClean="0"/>
              <a:t>between graduate students, postdoctoral fellows, and faculty.</a:t>
            </a:r>
          </a:p>
          <a:p>
            <a:r>
              <a:rPr lang="en-US" sz="2000" b="1" dirty="0" smtClean="0"/>
              <a:t>Intensive mentorship </a:t>
            </a:r>
            <a:r>
              <a:rPr lang="en-US" sz="2000" b="1" dirty="0"/>
              <a:t>opportunities </a:t>
            </a:r>
            <a:r>
              <a:rPr lang="en-US" sz="2000" dirty="0"/>
              <a:t>for URM students with </a:t>
            </a:r>
            <a:r>
              <a:rPr lang="en-US" sz="2000" dirty="0" smtClean="0"/>
              <a:t>leaders from diverse fields.</a:t>
            </a:r>
            <a:endParaRPr lang="en-US" sz="2000" dirty="0"/>
          </a:p>
          <a:p>
            <a:pPr lvl="0"/>
            <a:r>
              <a:rPr lang="en-US" sz="2000" b="1" dirty="0"/>
              <a:t>C</a:t>
            </a:r>
            <a:r>
              <a:rPr lang="en-US" sz="2000" b="1" dirty="0" smtClean="0"/>
              <a:t>ollaborations</a:t>
            </a:r>
            <a:r>
              <a:rPr lang="en-US" sz="2000" dirty="0" smtClean="0"/>
              <a:t> to deliver mentorship training, services, and programs.</a:t>
            </a:r>
          </a:p>
          <a:p>
            <a:pPr lvl="0"/>
            <a:r>
              <a:rPr lang="en-US" sz="2000" b="1" dirty="0"/>
              <a:t>D</a:t>
            </a:r>
            <a:r>
              <a:rPr lang="en-US" sz="2000" b="1" dirty="0" smtClean="0"/>
              <a:t>iverse cadre of mentors and mentees</a:t>
            </a:r>
            <a:r>
              <a:rPr lang="en-US" sz="2000" dirty="0" smtClean="0"/>
              <a:t>.</a:t>
            </a:r>
          </a:p>
          <a:p>
            <a:r>
              <a:rPr lang="en-US" sz="2000" b="1" dirty="0" smtClean="0"/>
              <a:t>Centralized resources</a:t>
            </a:r>
            <a:r>
              <a:rPr lang="en-US" sz="2000" dirty="0" smtClean="0"/>
              <a:t> on mentorship training, services, and programs. </a:t>
            </a:r>
            <a:endParaRPr lang="en-US" sz="2000" dirty="0"/>
          </a:p>
        </p:txBody>
      </p:sp>
      <p:sp>
        <p:nvSpPr>
          <p:cNvPr id="6" name="Date Placeholder 3"/>
          <p:cNvSpPr txBox="1">
            <a:spLocks noGrp="1"/>
          </p:cNvSpPr>
          <p:nvPr>
            <p:ph type="dt" sz="half" idx="10"/>
          </p:nvPr>
        </p:nvSpPr>
        <p:spPr bwMode="auto">
          <a:xfrm>
            <a:off x="6477000" y="1524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9772395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00100"/>
            <a:ext cx="7110413" cy="1143000"/>
          </a:xfrm>
        </p:spPr>
        <p:txBody>
          <a:bodyPr/>
          <a:lstStyle/>
          <a:p>
            <a:pPr algn="ctr"/>
            <a:r>
              <a:rPr lang="en-US" sz="3200" dirty="0" smtClean="0"/>
              <a:t>Programming</a:t>
            </a:r>
            <a:br>
              <a:rPr lang="en-US" sz="3200" dirty="0" smtClean="0"/>
            </a:br>
            <a:r>
              <a:rPr lang="en-US" sz="1800" dirty="0" smtClean="0"/>
              <a:t>(examples)</a:t>
            </a:r>
            <a:endParaRPr lang="en-US" sz="1800" dirty="0"/>
          </a:p>
        </p:txBody>
      </p:sp>
      <p:sp>
        <p:nvSpPr>
          <p:cNvPr id="3" name="Content Placeholder 2"/>
          <p:cNvSpPr>
            <a:spLocks noGrp="1"/>
          </p:cNvSpPr>
          <p:nvPr>
            <p:ph idx="1"/>
          </p:nvPr>
        </p:nvSpPr>
        <p:spPr>
          <a:xfrm>
            <a:off x="1905000" y="2209800"/>
            <a:ext cx="6348412" cy="3276600"/>
          </a:xfrm>
        </p:spPr>
        <p:txBody>
          <a:bodyPr/>
          <a:lstStyle/>
          <a:p>
            <a:r>
              <a:rPr lang="en-US" sz="2000" dirty="0"/>
              <a:t>Speaker </a:t>
            </a:r>
            <a:r>
              <a:rPr lang="en-US" sz="2000" dirty="0" smtClean="0"/>
              <a:t>Series: </a:t>
            </a:r>
            <a:r>
              <a:rPr lang="en-US" sz="2000" dirty="0"/>
              <a:t>Innovators and Trailblazers </a:t>
            </a:r>
            <a:br>
              <a:rPr lang="en-US" sz="2000" dirty="0"/>
            </a:br>
            <a:r>
              <a:rPr lang="en-US" sz="2000" dirty="0"/>
              <a:t>in Underrepresented Minority (URM) </a:t>
            </a:r>
            <a:br>
              <a:rPr lang="en-US" sz="2000" dirty="0"/>
            </a:br>
            <a:r>
              <a:rPr lang="en-US" sz="2000" dirty="0"/>
              <a:t>Graduate Education </a:t>
            </a:r>
            <a:endParaRPr lang="en-US" sz="2000" dirty="0" smtClean="0"/>
          </a:p>
          <a:p>
            <a:r>
              <a:rPr lang="en-US" sz="2000" dirty="0" smtClean="0"/>
              <a:t>Mentoring Classes</a:t>
            </a:r>
          </a:p>
          <a:p>
            <a:r>
              <a:rPr lang="en-US" sz="2000" dirty="0" smtClean="0"/>
              <a:t>Brown Bags</a:t>
            </a:r>
          </a:p>
          <a:p>
            <a:r>
              <a:rPr lang="en-US" sz="2000" dirty="0" smtClean="0"/>
              <a:t>Working Groups</a:t>
            </a:r>
            <a:endParaRPr lang="en-US" b="1" dirty="0" smtClean="0"/>
          </a:p>
          <a:p>
            <a:endParaRPr lang="en-US" dirty="0"/>
          </a:p>
        </p:txBody>
      </p:sp>
      <p:sp>
        <p:nvSpPr>
          <p:cNvPr id="6" name="Date Placeholder 3"/>
          <p:cNvSpPr txBox="1">
            <a:spLocks noGrp="1"/>
          </p:cNvSpPr>
          <p:nvPr>
            <p:ph type="dt" sz="half" idx="10"/>
          </p:nvPr>
        </p:nvSpPr>
        <p:spPr bwMode="auto">
          <a:xfrm>
            <a:off x="6553200" y="1524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3887284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9" y="811213"/>
            <a:ext cx="4724401" cy="1143000"/>
          </a:xfrm>
        </p:spPr>
        <p:txBody>
          <a:bodyPr/>
          <a:lstStyle/>
          <a:p>
            <a:pPr algn="ctr"/>
            <a:r>
              <a:rPr lang="en-US" dirty="0" smtClean="0"/>
              <a:t>Staff</a:t>
            </a:r>
            <a:br>
              <a:rPr lang="en-US" dirty="0" smtClean="0"/>
            </a:br>
            <a:endParaRPr lang="en-US" dirty="0"/>
          </a:p>
        </p:txBody>
      </p:sp>
      <p:sp>
        <p:nvSpPr>
          <p:cNvPr id="3" name="Content Placeholder 2"/>
          <p:cNvSpPr>
            <a:spLocks noGrp="1"/>
          </p:cNvSpPr>
          <p:nvPr>
            <p:ph idx="1"/>
          </p:nvPr>
        </p:nvSpPr>
        <p:spPr>
          <a:xfrm>
            <a:off x="3124200" y="2209800"/>
            <a:ext cx="4824412" cy="3581400"/>
          </a:xfrm>
        </p:spPr>
        <p:txBody>
          <a:bodyPr/>
          <a:lstStyle/>
          <a:p>
            <a:pPr lvl="0"/>
            <a:r>
              <a:rPr lang="en-US" sz="2400" dirty="0" smtClean="0"/>
              <a:t>Director</a:t>
            </a:r>
          </a:p>
          <a:p>
            <a:pPr lvl="0"/>
            <a:r>
              <a:rPr lang="en-US" sz="2400" dirty="0" smtClean="0"/>
              <a:t>Graduate Assistants</a:t>
            </a:r>
          </a:p>
          <a:p>
            <a:pPr lvl="1">
              <a:buFont typeface="Arial"/>
              <a:buChar char="•"/>
            </a:pPr>
            <a:r>
              <a:rPr lang="en-US" sz="2400" dirty="0" smtClean="0"/>
              <a:t>Bloomington (2)</a:t>
            </a:r>
          </a:p>
          <a:p>
            <a:pPr lvl="1">
              <a:buFont typeface="Arial"/>
              <a:buChar char="•"/>
            </a:pPr>
            <a:r>
              <a:rPr lang="en-US" sz="2400" dirty="0" smtClean="0"/>
              <a:t>IUPUI (1)</a:t>
            </a:r>
          </a:p>
          <a:p>
            <a:endParaRPr lang="en-US" dirty="0"/>
          </a:p>
        </p:txBody>
      </p:sp>
      <p:sp>
        <p:nvSpPr>
          <p:cNvPr id="6" name="Date Placeholder 3"/>
          <p:cNvSpPr txBox="1">
            <a:spLocks noGrp="1"/>
          </p:cNvSpPr>
          <p:nvPr>
            <p:ph type="dt" sz="half" idx="10"/>
          </p:nvPr>
        </p:nvSpPr>
        <p:spPr bwMode="auto">
          <a:xfrm>
            <a:off x="6781800" y="1524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83385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04850"/>
            <a:ext cx="7110413" cy="1143000"/>
          </a:xfrm>
        </p:spPr>
        <p:txBody>
          <a:bodyPr/>
          <a:lstStyle/>
          <a:p>
            <a:pPr algn="ctr"/>
            <a:r>
              <a:rPr lang="en-US" dirty="0" smtClean="0"/>
              <a:t>Contact</a:t>
            </a:r>
            <a:endParaRPr lang="en-US" dirty="0"/>
          </a:p>
        </p:txBody>
      </p:sp>
      <p:sp>
        <p:nvSpPr>
          <p:cNvPr id="3" name="Content Placeholder 2"/>
          <p:cNvSpPr>
            <a:spLocks noGrp="1"/>
          </p:cNvSpPr>
          <p:nvPr>
            <p:ph idx="1"/>
          </p:nvPr>
        </p:nvSpPr>
        <p:spPr>
          <a:xfrm>
            <a:off x="838201" y="2819400"/>
            <a:ext cx="7110412" cy="3048000"/>
          </a:xfrm>
        </p:spPr>
        <p:txBody>
          <a:bodyPr/>
          <a:lstStyle/>
          <a:p>
            <a:pPr algn="ctr">
              <a:buNone/>
            </a:pPr>
            <a:r>
              <a:rPr lang="en-US" dirty="0" smtClean="0"/>
              <a:t>	 Maria E. Hamilton Abegunde</a:t>
            </a:r>
          </a:p>
          <a:p>
            <a:pPr lvl="1" algn="ctr"/>
            <a:r>
              <a:rPr lang="en-US" dirty="0" smtClean="0">
                <a:hlinkClick r:id="rId2"/>
              </a:rPr>
              <a:t>maehamil@indiana.edu</a:t>
            </a:r>
            <a:r>
              <a:rPr lang="en-US" dirty="0" smtClean="0"/>
              <a:t> </a:t>
            </a:r>
          </a:p>
          <a:p>
            <a:pPr lvl="1" algn="ctr"/>
            <a:r>
              <a:rPr lang="en-US" dirty="0" smtClean="0"/>
              <a:t>812-856-9379	</a:t>
            </a:r>
          </a:p>
          <a:p>
            <a:pPr lvl="1" algn="ctr"/>
            <a:r>
              <a:rPr lang="en-US" dirty="0" smtClean="0"/>
              <a:t>Kirkwood Hall 102</a:t>
            </a:r>
          </a:p>
          <a:p>
            <a:pPr lvl="1"/>
            <a:endParaRPr lang="en-US" dirty="0"/>
          </a:p>
        </p:txBody>
      </p:sp>
      <p:sp>
        <p:nvSpPr>
          <p:cNvPr id="6" name="Date Placeholder 3"/>
          <p:cNvSpPr txBox="1">
            <a:spLocks noGrp="1"/>
          </p:cNvSpPr>
          <p:nvPr>
            <p:ph type="dt" sz="half" idx="10"/>
          </p:nvPr>
        </p:nvSpPr>
        <p:spPr bwMode="auto">
          <a:xfrm>
            <a:off x="6781800" y="1524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7881677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subTitle" idx="1"/>
          </p:nvPr>
        </p:nvSpPr>
        <p:spPr>
          <a:xfrm>
            <a:off x="457200" y="1600200"/>
            <a:ext cx="8226425" cy="508000"/>
          </a:xfrm>
        </p:spPr>
        <p:txBody>
          <a:bodyPr/>
          <a:lstStyle/>
          <a:p>
            <a:pPr eaLnBrk="1" hangingPunct="1"/>
            <a:endParaRPr lang="en-US" sz="2000" i="1" dirty="0" smtClean="0"/>
          </a:p>
        </p:txBody>
      </p:sp>
      <p:sp>
        <p:nvSpPr>
          <p:cNvPr id="38915" name="Text Box 7"/>
          <p:cNvSpPr>
            <a:spLocks noGrp="1" noChangeArrowheads="1"/>
          </p:cNvSpPr>
          <p:nvPr>
            <p:ph type="ctrTitle"/>
          </p:nvPr>
        </p:nvSpPr>
        <p:spPr>
          <a:xfrm>
            <a:off x="457200" y="609600"/>
            <a:ext cx="8153400" cy="852488"/>
          </a:xfrm>
        </p:spPr>
        <p:txBody>
          <a:bodyPr/>
          <a:lstStyle/>
          <a:p>
            <a:r>
              <a:rPr lang="en-US" sz="3600" dirty="0"/>
              <a:t>Master’s Degree </a:t>
            </a:r>
            <a:r>
              <a:rPr lang="en-US" sz="3600" dirty="0" smtClean="0"/>
              <a:t>Processing</a:t>
            </a:r>
            <a:endParaRPr lang="en-US" sz="3600" dirty="0" smtClean="0">
              <a:solidFill>
                <a:schemeClr val="tx1"/>
              </a:solidFill>
            </a:endParaRPr>
          </a:p>
        </p:txBody>
      </p:sp>
      <p:sp>
        <p:nvSpPr>
          <p:cNvPr id="38916" name="Text Box 10"/>
          <p:cNvSpPr txBox="1">
            <a:spLocks noChangeArrowheads="1"/>
          </p:cNvSpPr>
          <p:nvPr/>
        </p:nvSpPr>
        <p:spPr bwMode="auto">
          <a:xfrm>
            <a:off x="457200" y="2895600"/>
            <a:ext cx="8301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algn="ctr"/>
            <a:endParaRPr lang="en-US" sz="1800" i="0" dirty="0">
              <a:solidFill>
                <a:schemeClr val="bg1"/>
              </a:solidFill>
            </a:endParaRPr>
          </a:p>
          <a:p>
            <a:pPr algn="ctr"/>
            <a:endParaRPr lang="en-US" sz="1800" i="0" dirty="0">
              <a:solidFill>
                <a:schemeClr val="bg1"/>
              </a:solidFill>
            </a:endParaRPr>
          </a:p>
          <a:p>
            <a:pPr algn="ctr"/>
            <a:endParaRPr lang="en-US" sz="1800" i="0" dirty="0">
              <a:solidFill>
                <a:schemeClr val="bg1"/>
              </a:solidFill>
            </a:endParaRPr>
          </a:p>
          <a:p>
            <a:pPr algn="ctr"/>
            <a:r>
              <a:rPr lang="en-US" sz="1800" i="0" dirty="0" smtClean="0">
                <a:solidFill>
                  <a:schemeClr val="bg1"/>
                </a:solidFill>
              </a:rPr>
              <a:t>Dana Harden</a:t>
            </a:r>
            <a:endParaRPr lang="en-US" sz="1800" i="0" dirty="0">
              <a:solidFill>
                <a:schemeClr val="bg1"/>
              </a:solidFill>
            </a:endParaRPr>
          </a:p>
          <a:p>
            <a:pPr algn="ctr"/>
            <a:endParaRPr lang="en-US" sz="1400" i="0" dirty="0">
              <a:solidFill>
                <a:schemeClr val="bg1"/>
              </a:solidFill>
            </a:endParaRPr>
          </a:p>
          <a:p>
            <a:pPr algn="ctr"/>
            <a:endParaRPr lang="en-US" sz="1200" i="0" dirty="0">
              <a:solidFill>
                <a:schemeClr val="bg1"/>
              </a:solidFill>
            </a:endParaRPr>
          </a:p>
          <a:p>
            <a:pPr algn="ctr"/>
            <a:endParaRPr lang="en-US" sz="1400" i="0" dirty="0">
              <a:solidFill>
                <a:schemeClr val="bg1"/>
              </a:solidFill>
            </a:endParaRPr>
          </a:p>
          <a:p>
            <a:pPr algn="ctr"/>
            <a:endParaRPr lang="en-US" i="0" dirty="0"/>
          </a:p>
        </p:txBody>
      </p:sp>
      <p:sp>
        <p:nvSpPr>
          <p:cNvPr id="38917" name="Rectangle 22"/>
          <p:cNvSpPr>
            <a:spLocks noChangeArrowheads="1"/>
          </p:cNvSpPr>
          <p:nvPr/>
        </p:nvSpPr>
        <p:spPr bwMode="auto">
          <a:xfrm>
            <a:off x="457200" y="32766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400">
              <a:solidFill>
                <a:schemeClr val="bg1"/>
              </a:solidFill>
            </a:endParaRPr>
          </a:p>
        </p:txBody>
      </p:sp>
      <p:pic>
        <p:nvPicPr>
          <p:cNvPr id="3891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p:cNvSpPr>
          <p:nvPr/>
        </p:nvSpPr>
        <p:spPr bwMode="auto">
          <a:xfrm>
            <a:off x="685800" y="762000"/>
            <a:ext cx="777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algn="ctr" eaLnBrk="1" hangingPunct="1"/>
            <a:r>
              <a:rPr lang="en-US" sz="3200" b="1" i="0" dirty="0" smtClean="0">
                <a:solidFill>
                  <a:srgbClr val="7D110C"/>
                </a:solidFill>
              </a:rPr>
              <a:t>Frequently </a:t>
            </a:r>
            <a:r>
              <a:rPr lang="en-US" sz="3200" b="1" i="0" dirty="0">
                <a:solidFill>
                  <a:srgbClr val="7D110C"/>
                </a:solidFill>
              </a:rPr>
              <a:t>Asked Questions and Information </a:t>
            </a:r>
          </a:p>
        </p:txBody>
      </p:sp>
      <p:sp>
        <p:nvSpPr>
          <p:cNvPr id="39939" name="Subtitle 2"/>
          <p:cNvSpPr txBox="1">
            <a:spLocks/>
          </p:cNvSpPr>
          <p:nvPr/>
        </p:nvSpPr>
        <p:spPr bwMode="auto">
          <a:xfrm>
            <a:off x="1981200" y="2286000"/>
            <a:ext cx="6400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marL="457200" indent="-457200" eaLnBrk="1" hangingPunct="1">
              <a:lnSpc>
                <a:spcPct val="90000"/>
              </a:lnSpc>
              <a:spcBef>
                <a:spcPct val="20000"/>
              </a:spcBef>
              <a:buFont typeface="Arial" pitchFamily="34" charset="0"/>
              <a:buChar char="•"/>
            </a:pPr>
            <a:r>
              <a:rPr lang="en-US" sz="2600" i="0" dirty="0">
                <a:solidFill>
                  <a:srgbClr val="000000"/>
                </a:solidFill>
              </a:rPr>
              <a:t>Thesis: Traditional and Electronic</a:t>
            </a:r>
          </a:p>
          <a:p>
            <a:pPr marL="457200" indent="-457200" eaLnBrk="1" hangingPunct="1">
              <a:lnSpc>
                <a:spcPct val="90000"/>
              </a:lnSpc>
              <a:spcBef>
                <a:spcPct val="20000"/>
              </a:spcBef>
              <a:buFont typeface="Arial" pitchFamily="34" charset="0"/>
              <a:buChar char="•"/>
            </a:pPr>
            <a:r>
              <a:rPr lang="en-US" sz="2600" i="0" dirty="0">
                <a:solidFill>
                  <a:srgbClr val="000000"/>
                </a:solidFill>
              </a:rPr>
              <a:t>Applications</a:t>
            </a:r>
          </a:p>
          <a:p>
            <a:pPr marL="457200" indent="-457200" eaLnBrk="1" hangingPunct="1">
              <a:lnSpc>
                <a:spcPct val="90000"/>
              </a:lnSpc>
              <a:spcBef>
                <a:spcPct val="20000"/>
              </a:spcBef>
              <a:buFont typeface="Arial" pitchFamily="34" charset="0"/>
              <a:buChar char="•"/>
            </a:pPr>
            <a:r>
              <a:rPr lang="en-US" sz="2600" i="0" dirty="0">
                <a:solidFill>
                  <a:srgbClr val="000000"/>
                </a:solidFill>
              </a:rPr>
              <a:t>Deadlines</a:t>
            </a:r>
          </a:p>
          <a:p>
            <a:pPr marL="457200" indent="-457200" eaLnBrk="1" hangingPunct="1">
              <a:lnSpc>
                <a:spcPct val="90000"/>
              </a:lnSpc>
              <a:spcBef>
                <a:spcPct val="20000"/>
              </a:spcBef>
              <a:buFont typeface="Arial" pitchFamily="34" charset="0"/>
              <a:buChar char="•"/>
            </a:pPr>
            <a:r>
              <a:rPr lang="en-US" sz="2600" i="0" dirty="0">
                <a:solidFill>
                  <a:srgbClr val="000000"/>
                </a:solidFill>
              </a:rPr>
              <a:t>Revalidation</a:t>
            </a:r>
          </a:p>
          <a:p>
            <a:pPr marL="457200" indent="-457200" eaLnBrk="1" hangingPunct="1">
              <a:lnSpc>
                <a:spcPct val="90000"/>
              </a:lnSpc>
              <a:spcBef>
                <a:spcPct val="20000"/>
              </a:spcBef>
              <a:buFont typeface="Arial" pitchFamily="34" charset="0"/>
              <a:buChar char="•"/>
            </a:pPr>
            <a:r>
              <a:rPr lang="en-US" sz="2600" i="0" dirty="0">
                <a:solidFill>
                  <a:srgbClr val="000000"/>
                </a:solidFill>
              </a:rPr>
              <a:t>Backdated Degrees</a:t>
            </a:r>
          </a:p>
        </p:txBody>
      </p:sp>
      <p:sp>
        <p:nvSpPr>
          <p:cNvPr id="39941"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04888" y="762000"/>
            <a:ext cx="7035800" cy="685800"/>
          </a:xfrm>
        </p:spPr>
        <p:txBody>
          <a:bodyPr/>
          <a:lstStyle/>
          <a:p>
            <a:pPr algn="ctr" eaLnBrk="1" hangingPunct="1"/>
            <a:r>
              <a:rPr lang="en-US" sz="2800" smtClean="0"/>
              <a:t>Challenges in Graduate Education</a:t>
            </a:r>
          </a:p>
        </p:txBody>
      </p:sp>
      <p:sp>
        <p:nvSpPr>
          <p:cNvPr id="27651" name="Rectangle 3"/>
          <p:cNvSpPr>
            <a:spLocks noGrp="1" noChangeArrowheads="1"/>
          </p:cNvSpPr>
          <p:nvPr>
            <p:ph type="body" idx="1"/>
          </p:nvPr>
        </p:nvSpPr>
        <p:spPr>
          <a:xfrm>
            <a:off x="1295400" y="1447800"/>
            <a:ext cx="6400800" cy="4419600"/>
          </a:xfrm>
        </p:spPr>
        <p:txBody>
          <a:bodyPr/>
          <a:lstStyle/>
          <a:p>
            <a:pPr marL="0" indent="0">
              <a:buNone/>
            </a:pPr>
            <a:endParaRPr lang="en-US" sz="1200" dirty="0" smtClean="0"/>
          </a:p>
          <a:p>
            <a:pPr>
              <a:buFontTx/>
              <a:buAutoNum type="arabicPeriod"/>
            </a:pPr>
            <a:endParaRPr lang="en-US" sz="1200" dirty="0" smtClean="0"/>
          </a:p>
          <a:p>
            <a:pPr>
              <a:buFontTx/>
              <a:buAutoNum type="arabicPeriod"/>
            </a:pPr>
            <a:r>
              <a:rPr lang="en-US" sz="1600" dirty="0" smtClean="0">
                <a:solidFill>
                  <a:srgbClr val="000000"/>
                </a:solidFill>
              </a:rPr>
              <a:t>Lengthy time-to-degree and poor completion rate for the Ph.D.;</a:t>
            </a:r>
          </a:p>
          <a:p>
            <a:pPr>
              <a:buFontTx/>
              <a:buAutoNum type="arabicPeriod"/>
            </a:pPr>
            <a:endParaRPr lang="en-US" sz="1600" dirty="0" smtClean="0"/>
          </a:p>
          <a:p>
            <a:pPr>
              <a:buFontTx/>
              <a:buAutoNum type="arabicPeriod"/>
            </a:pPr>
            <a:r>
              <a:rPr lang="en-US" sz="1600" dirty="0" smtClean="0"/>
              <a:t>Availability of graduate student funding and increasing student debt burden;</a:t>
            </a:r>
          </a:p>
          <a:p>
            <a:pPr>
              <a:buFontTx/>
              <a:buAutoNum type="arabicPeriod"/>
            </a:pPr>
            <a:endParaRPr lang="en-US" sz="1600" dirty="0" smtClean="0"/>
          </a:p>
          <a:p>
            <a:pPr>
              <a:buFontTx/>
              <a:buAutoNum type="arabicPeriod"/>
            </a:pPr>
            <a:r>
              <a:rPr lang="en-US" sz="1600" dirty="0" smtClean="0"/>
              <a:t>Decreasing federal student support;</a:t>
            </a:r>
          </a:p>
          <a:p>
            <a:pPr>
              <a:buFontTx/>
              <a:buAutoNum type="arabicPeriod"/>
            </a:pPr>
            <a:endParaRPr lang="en-US" sz="1600" dirty="0" smtClean="0"/>
          </a:p>
          <a:p>
            <a:pPr>
              <a:buFontTx/>
              <a:buAutoNum type="arabicPeriod"/>
            </a:pPr>
            <a:r>
              <a:rPr lang="en-US" sz="1600" dirty="0" smtClean="0">
                <a:solidFill>
                  <a:srgbClr val="000000"/>
                </a:solidFill>
              </a:rPr>
              <a:t>International competition for graduate students;</a:t>
            </a:r>
          </a:p>
          <a:p>
            <a:pPr>
              <a:buFontTx/>
              <a:buAutoNum type="arabicPeriod"/>
            </a:pPr>
            <a:endParaRPr lang="en-US" sz="1600" dirty="0" smtClean="0"/>
          </a:p>
          <a:p>
            <a:pPr>
              <a:buFontTx/>
              <a:buAutoNum type="arabicPeriod"/>
            </a:pPr>
            <a:r>
              <a:rPr lang="en-US" sz="1600" dirty="0" smtClean="0"/>
              <a:t>Lack of a diverse pipeline for graduate school, particularly in STEM fields; and, </a:t>
            </a:r>
          </a:p>
          <a:p>
            <a:pPr>
              <a:buFontTx/>
              <a:buAutoNum type="arabicPeriod"/>
            </a:pPr>
            <a:endParaRPr lang="en-US" sz="1600" dirty="0" smtClean="0"/>
          </a:p>
          <a:p>
            <a:pPr>
              <a:buFontTx/>
              <a:buAutoNum type="arabicPeriod"/>
            </a:pPr>
            <a:r>
              <a:rPr lang="en-US" sz="1600" dirty="0" smtClean="0"/>
              <a:t>Inadequate career preparation and knowledge of different career pathways, particularly for Ph.D. recipients.</a:t>
            </a:r>
          </a:p>
        </p:txBody>
      </p:sp>
      <p:sp>
        <p:nvSpPr>
          <p:cNvPr id="27652" name="TextBox 3"/>
          <p:cNvSpPr txBox="1">
            <a:spLocks noChangeArrowheads="1"/>
          </p:cNvSpPr>
          <p:nvPr/>
        </p:nvSpPr>
        <p:spPr bwMode="auto">
          <a:xfrm>
            <a:off x="7696200" y="61722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r" eaLnBrk="1" hangingPunct="1"/>
            <a:fld id="{F4342222-761B-46CA-AF94-6A27FAE8AE1C}" type="slidenum">
              <a:rPr lang="en-US">
                <a:solidFill>
                  <a:srgbClr val="000000"/>
                </a:solidFill>
              </a:rPr>
              <a:pPr algn="r" eaLnBrk="1" hangingPunct="1"/>
              <a:t>6</a:t>
            </a:fld>
            <a:endParaRPr lang="en-US">
              <a:solidFill>
                <a:srgbClr val="000000"/>
              </a:solidFill>
            </a:endParaRPr>
          </a:p>
        </p:txBody>
      </p:sp>
      <p:sp>
        <p:nvSpPr>
          <p:cNvPr id="5"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6"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74112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19200" y="685800"/>
            <a:ext cx="7110413" cy="1066800"/>
          </a:xfrm>
        </p:spPr>
        <p:txBody>
          <a:bodyPr/>
          <a:lstStyle/>
          <a:p>
            <a:pPr algn="ctr" eaLnBrk="1" hangingPunct="1"/>
            <a:r>
              <a:rPr lang="en-US" sz="3200" dirty="0" smtClean="0">
                <a:solidFill>
                  <a:srgbClr val="7D110C"/>
                </a:solidFill>
              </a:rPr>
              <a:t>Traditional and Electronic</a:t>
            </a:r>
          </a:p>
        </p:txBody>
      </p:sp>
      <p:sp>
        <p:nvSpPr>
          <p:cNvPr id="32771" name="Content Placeholder 2"/>
          <p:cNvSpPr>
            <a:spLocks noGrp="1"/>
          </p:cNvSpPr>
          <p:nvPr>
            <p:ph idx="1"/>
          </p:nvPr>
        </p:nvSpPr>
        <p:spPr>
          <a:xfrm>
            <a:off x="2438400" y="1905000"/>
            <a:ext cx="4572000" cy="4038600"/>
          </a:xfrm>
        </p:spPr>
        <p:txBody>
          <a:bodyPr/>
          <a:lstStyle/>
          <a:p>
            <a:pPr eaLnBrk="1" hangingPunct="1"/>
            <a:r>
              <a:rPr lang="en-US" sz="1600" b="1" dirty="0" smtClean="0">
                <a:solidFill>
                  <a:srgbClr val="7D110C"/>
                </a:solidFill>
              </a:rPr>
              <a:t>Traditional:</a:t>
            </a:r>
          </a:p>
          <a:p>
            <a:pPr lvl="1" eaLnBrk="1" hangingPunct="1">
              <a:buFont typeface="Wingdings" pitchFamily="2" charset="2"/>
              <a:buChar char="Ø"/>
            </a:pPr>
            <a:r>
              <a:rPr lang="en-US" sz="1600" dirty="0" smtClean="0">
                <a:solidFill>
                  <a:srgbClr val="000000"/>
                </a:solidFill>
              </a:rPr>
              <a:t>2 Copies required by UGS</a:t>
            </a:r>
          </a:p>
          <a:p>
            <a:pPr lvl="1" eaLnBrk="1" hangingPunct="1">
              <a:buFont typeface="Wingdings" pitchFamily="2" charset="2"/>
              <a:buChar char="Ø"/>
            </a:pPr>
            <a:r>
              <a:rPr lang="en-US" sz="1600" dirty="0" smtClean="0">
                <a:solidFill>
                  <a:srgbClr val="000000"/>
                </a:solidFill>
              </a:rPr>
              <a:t>100% cotton paper</a:t>
            </a:r>
          </a:p>
          <a:p>
            <a:pPr lvl="1" eaLnBrk="1" hangingPunct="1">
              <a:buFont typeface="Wingdings" pitchFamily="2" charset="2"/>
              <a:buChar char="Ø"/>
            </a:pPr>
            <a:r>
              <a:rPr lang="en-US" sz="1600" dirty="0" smtClean="0">
                <a:solidFill>
                  <a:srgbClr val="000000"/>
                </a:solidFill>
              </a:rPr>
              <a:t>Deadline: 27</a:t>
            </a:r>
            <a:r>
              <a:rPr lang="en-US" sz="1600" baseline="30000" dirty="0" smtClean="0">
                <a:solidFill>
                  <a:srgbClr val="000000"/>
                </a:solidFill>
              </a:rPr>
              <a:t>th</a:t>
            </a:r>
            <a:r>
              <a:rPr lang="en-US" sz="1600" dirty="0" smtClean="0">
                <a:solidFill>
                  <a:srgbClr val="000000"/>
                </a:solidFill>
              </a:rPr>
              <a:t> of the month</a:t>
            </a:r>
          </a:p>
          <a:p>
            <a:pPr lvl="1" eaLnBrk="1" hangingPunct="1"/>
            <a:endParaRPr lang="en-US" sz="1600" dirty="0" smtClean="0">
              <a:solidFill>
                <a:srgbClr val="000000"/>
              </a:solidFill>
            </a:endParaRPr>
          </a:p>
          <a:p>
            <a:pPr eaLnBrk="1" hangingPunct="1"/>
            <a:r>
              <a:rPr lang="en-US" sz="1600" b="1" dirty="0" smtClean="0">
                <a:solidFill>
                  <a:srgbClr val="7D110C"/>
                </a:solidFill>
              </a:rPr>
              <a:t>Electronic: </a:t>
            </a:r>
            <a:r>
              <a:rPr lang="en-US" sz="1600" b="1" dirty="0" err="1" smtClean="0">
                <a:solidFill>
                  <a:srgbClr val="7D110C"/>
                </a:solidFill>
              </a:rPr>
              <a:t>ProQuest</a:t>
            </a:r>
            <a:endParaRPr lang="en-US" sz="1600" b="1" dirty="0" smtClean="0">
              <a:solidFill>
                <a:srgbClr val="7D110C"/>
              </a:solidFill>
            </a:endParaRPr>
          </a:p>
          <a:p>
            <a:pPr lvl="1" eaLnBrk="1" hangingPunct="1">
              <a:buFont typeface="Wingdings" pitchFamily="2" charset="2"/>
              <a:buChar char="Ø"/>
            </a:pPr>
            <a:r>
              <a:rPr lang="en-US" sz="1400" dirty="0">
                <a:solidFill>
                  <a:srgbClr val="000000"/>
                </a:solidFill>
              </a:rPr>
              <a:t>Deadline:  15</a:t>
            </a:r>
            <a:r>
              <a:rPr lang="en-US" sz="1400" baseline="30000" dirty="0">
                <a:solidFill>
                  <a:srgbClr val="000000"/>
                </a:solidFill>
              </a:rPr>
              <a:t>th</a:t>
            </a:r>
            <a:r>
              <a:rPr lang="en-US" sz="1400" dirty="0">
                <a:solidFill>
                  <a:srgbClr val="000000"/>
                </a:solidFill>
              </a:rPr>
              <a:t> of the month (Initial Submission)</a:t>
            </a:r>
          </a:p>
          <a:p>
            <a:pPr lvl="1" eaLnBrk="1" hangingPunct="1">
              <a:buFont typeface="Wingdings" pitchFamily="2" charset="2"/>
              <a:buChar char="Ø"/>
            </a:pPr>
            <a:r>
              <a:rPr lang="en-US" sz="1400" dirty="0">
                <a:solidFill>
                  <a:srgbClr val="000000"/>
                </a:solidFill>
              </a:rPr>
              <a:t>By the 27</a:t>
            </a:r>
            <a:r>
              <a:rPr lang="en-US" sz="1400" baseline="30000" dirty="0">
                <a:solidFill>
                  <a:srgbClr val="000000"/>
                </a:solidFill>
              </a:rPr>
              <a:t>th</a:t>
            </a:r>
            <a:r>
              <a:rPr lang="en-US" sz="1400" dirty="0">
                <a:solidFill>
                  <a:srgbClr val="000000"/>
                </a:solidFill>
              </a:rPr>
              <a:t> of the month</a:t>
            </a:r>
            <a:r>
              <a:rPr lang="en-US" sz="1400" dirty="0" smtClean="0">
                <a:solidFill>
                  <a:srgbClr val="000000"/>
                </a:solidFill>
              </a:rPr>
              <a:t>:  Thesis </a:t>
            </a:r>
            <a:r>
              <a:rPr lang="en-US" sz="1400" dirty="0">
                <a:solidFill>
                  <a:srgbClr val="000000"/>
                </a:solidFill>
              </a:rPr>
              <a:t>corrections as determined by the Master’s Recorder</a:t>
            </a:r>
          </a:p>
          <a:p>
            <a:pPr lvl="2" eaLnBrk="1" hangingPunct="1">
              <a:buFontTx/>
              <a:buNone/>
            </a:pPr>
            <a:endParaRPr lang="en-US" sz="1200" dirty="0" smtClean="0">
              <a:solidFill>
                <a:srgbClr val="000000"/>
              </a:solidFill>
            </a:endParaRPr>
          </a:p>
          <a:p>
            <a:pPr eaLnBrk="1" hangingPunct="1"/>
            <a:r>
              <a:rPr lang="en-US" sz="1600" b="1" dirty="0" smtClean="0">
                <a:solidFill>
                  <a:srgbClr val="7D110C"/>
                </a:solidFill>
              </a:rPr>
              <a:t>Same Guidelines for Both</a:t>
            </a:r>
          </a:p>
        </p:txBody>
      </p:sp>
      <p:sp>
        <p:nvSpPr>
          <p:cNvPr id="40965"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609600"/>
            <a:ext cx="8229600" cy="1143000"/>
          </a:xfrm>
        </p:spPr>
        <p:txBody>
          <a:bodyPr/>
          <a:lstStyle/>
          <a:p>
            <a:pPr algn="ctr" eaLnBrk="1" hangingPunct="1"/>
            <a:r>
              <a:rPr lang="en-US" sz="3200" dirty="0" smtClean="0">
                <a:solidFill>
                  <a:srgbClr val="C00000"/>
                </a:solidFill>
              </a:rPr>
              <a:t/>
            </a:r>
            <a:br>
              <a:rPr lang="en-US" sz="3200" dirty="0" smtClean="0">
                <a:solidFill>
                  <a:srgbClr val="C00000"/>
                </a:solidFill>
              </a:rPr>
            </a:br>
            <a:r>
              <a:rPr lang="en-US" sz="3200" dirty="0" smtClean="0">
                <a:solidFill>
                  <a:srgbClr val="7D110C"/>
                </a:solidFill>
              </a:rPr>
              <a:t>What about the Application for Graduation?</a:t>
            </a:r>
            <a:r>
              <a:rPr lang="en-US" sz="3200" dirty="0" smtClean="0"/>
              <a:t/>
            </a:r>
            <a:br>
              <a:rPr lang="en-US" sz="3200" dirty="0" smtClean="0"/>
            </a:br>
            <a:r>
              <a:rPr lang="en-US" sz="3200" dirty="0" smtClean="0"/>
              <a:t> </a:t>
            </a:r>
          </a:p>
        </p:txBody>
      </p:sp>
      <p:sp>
        <p:nvSpPr>
          <p:cNvPr id="41987" name="Content Placeholder 2"/>
          <p:cNvSpPr>
            <a:spLocks noGrp="1"/>
          </p:cNvSpPr>
          <p:nvPr>
            <p:ph idx="1"/>
          </p:nvPr>
        </p:nvSpPr>
        <p:spPr>
          <a:xfrm>
            <a:off x="1066800" y="1981200"/>
            <a:ext cx="7162800" cy="3886200"/>
          </a:xfrm>
        </p:spPr>
        <p:txBody>
          <a:bodyPr/>
          <a:lstStyle/>
          <a:p>
            <a:pPr eaLnBrk="1" hangingPunct="1"/>
            <a:r>
              <a:rPr lang="en-US" sz="2400" dirty="0" err="1" smtClean="0"/>
              <a:t>eDoc</a:t>
            </a:r>
            <a:r>
              <a:rPr lang="en-US" sz="2400" dirty="0" smtClean="0"/>
              <a:t> System</a:t>
            </a:r>
          </a:p>
          <a:p>
            <a:pPr lvl="2" eaLnBrk="1" hangingPunct="1">
              <a:buFont typeface="Wingdings" pitchFamily="2" charset="2"/>
              <a:buChar char="Ø"/>
            </a:pPr>
            <a:r>
              <a:rPr lang="en-US" sz="1400" dirty="0" smtClean="0"/>
              <a:t>Combines application and recommendation form into </a:t>
            </a:r>
          </a:p>
          <a:p>
            <a:pPr marL="914400" lvl="2" indent="0" eaLnBrk="1" hangingPunct="1">
              <a:buNone/>
            </a:pPr>
            <a:r>
              <a:rPr lang="en-US" sz="1400" dirty="0"/>
              <a:t> </a:t>
            </a:r>
            <a:r>
              <a:rPr lang="en-US" sz="1400" dirty="0" smtClean="0"/>
              <a:t>   one </a:t>
            </a:r>
            <a:r>
              <a:rPr lang="en-US" sz="1400" dirty="0" err="1" smtClean="0"/>
              <a:t>eDoc</a:t>
            </a:r>
            <a:endParaRPr lang="en-US" sz="1400" dirty="0" smtClean="0"/>
          </a:p>
          <a:p>
            <a:pPr lvl="2" eaLnBrk="1" hangingPunct="1">
              <a:buFont typeface="Wingdings" pitchFamily="2" charset="2"/>
              <a:buChar char="Ø"/>
            </a:pPr>
            <a:r>
              <a:rPr lang="en-US" sz="1400" dirty="0" err="1" smtClean="0"/>
              <a:t>eDocs</a:t>
            </a:r>
            <a:r>
              <a:rPr lang="en-US" sz="1400" dirty="0" smtClean="0"/>
              <a:t> are preferred over paper applications</a:t>
            </a:r>
          </a:p>
          <a:p>
            <a:pPr lvl="2" eaLnBrk="1" hangingPunct="1">
              <a:buFont typeface="Wingdings" pitchFamily="2" charset="2"/>
              <a:buChar char="Ø"/>
            </a:pPr>
            <a:r>
              <a:rPr lang="en-US" sz="1400" dirty="0" smtClean="0"/>
              <a:t>Use Route Log to track the location and status of </a:t>
            </a:r>
            <a:r>
              <a:rPr lang="en-US" sz="1400" dirty="0" err="1" smtClean="0"/>
              <a:t>eDoc</a:t>
            </a:r>
            <a:endParaRPr lang="en-US" sz="1400" dirty="0" smtClean="0"/>
          </a:p>
          <a:p>
            <a:pPr lvl="2" eaLnBrk="1" hangingPunct="1">
              <a:buFont typeface="Wingdings" pitchFamily="2" charset="2"/>
              <a:buChar char="Ø"/>
            </a:pPr>
            <a:r>
              <a:rPr lang="en-US" sz="1400" dirty="0" smtClean="0"/>
              <a:t>Deadline: 15</a:t>
            </a:r>
            <a:r>
              <a:rPr lang="en-US" sz="1400" baseline="30000" dirty="0" smtClean="0"/>
              <a:t>th</a:t>
            </a:r>
            <a:r>
              <a:rPr lang="en-US" sz="1400" dirty="0" smtClean="0"/>
              <a:t> of the month the student wishes to graduate</a:t>
            </a:r>
          </a:p>
          <a:p>
            <a:pPr lvl="2" eaLnBrk="1" hangingPunct="1">
              <a:buFont typeface="Courier New" pitchFamily="49" charset="0"/>
              <a:buChar char="o"/>
            </a:pPr>
            <a:endParaRPr lang="en-US" sz="1400" dirty="0" smtClean="0"/>
          </a:p>
          <a:p>
            <a:pPr eaLnBrk="1" hangingPunct="1"/>
            <a:r>
              <a:rPr lang="en-US" sz="2400" dirty="0" smtClean="0"/>
              <a:t>Time Frame on Paper Applications</a:t>
            </a:r>
          </a:p>
          <a:p>
            <a:pPr lvl="2" eaLnBrk="1" hangingPunct="1">
              <a:buFont typeface="Wingdings" pitchFamily="2" charset="2"/>
              <a:buChar char="Ø"/>
            </a:pPr>
            <a:r>
              <a:rPr lang="en-US" sz="1400" dirty="0" smtClean="0"/>
              <a:t>Allow enough turnaround time for recommendation form to be sent, returned, and reviewed</a:t>
            </a:r>
          </a:p>
          <a:p>
            <a:pPr lvl="2" eaLnBrk="1" hangingPunct="1">
              <a:buFont typeface="Wingdings" pitchFamily="2" charset="2"/>
              <a:buChar char="Ø"/>
            </a:pPr>
            <a:r>
              <a:rPr lang="en-US" sz="1400" b="1" dirty="0" smtClean="0">
                <a:solidFill>
                  <a:srgbClr val="7D110C"/>
                </a:solidFill>
              </a:rPr>
              <a:t>Name to Appear in the Commencement Program</a:t>
            </a:r>
          </a:p>
          <a:p>
            <a:pPr lvl="3" eaLnBrk="1" hangingPunct="1">
              <a:buFont typeface="Wingdings" panose="05000000000000000000" pitchFamily="2" charset="2"/>
              <a:buChar char="§"/>
            </a:pPr>
            <a:r>
              <a:rPr lang="en-US" sz="1200" dirty="0" smtClean="0"/>
              <a:t>December Commencement - September 25</a:t>
            </a:r>
            <a:r>
              <a:rPr lang="en-US" sz="1200" baseline="30000" dirty="0" smtClean="0"/>
              <a:t>th</a:t>
            </a:r>
            <a:endParaRPr lang="en-US" sz="1200" dirty="0" smtClean="0"/>
          </a:p>
          <a:p>
            <a:pPr lvl="3" eaLnBrk="1" hangingPunct="1">
              <a:buFont typeface="Wingdings" panose="05000000000000000000" pitchFamily="2" charset="2"/>
              <a:buChar char="§"/>
            </a:pPr>
            <a:r>
              <a:rPr lang="en-US" sz="1200" dirty="0" smtClean="0"/>
              <a:t>May Commencement - February 25</a:t>
            </a:r>
            <a:r>
              <a:rPr lang="en-US" sz="1200" baseline="30000" dirty="0" smtClean="0"/>
              <a:t>th</a:t>
            </a:r>
            <a:r>
              <a:rPr lang="en-US" sz="1200" dirty="0" smtClean="0"/>
              <a:t> </a:t>
            </a:r>
            <a:endParaRPr lang="en-US" sz="1200" baseline="30000" dirty="0" smtClean="0"/>
          </a:p>
        </p:txBody>
      </p:sp>
      <p:sp>
        <p:nvSpPr>
          <p:cNvPr id="41989"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smtClean="0"/>
              <a:t>September 18 and 22, 2014</a:t>
            </a:r>
            <a:endParaRPr lang="en-US" sz="1000" i="0" dirty="0"/>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4210864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533400"/>
            <a:ext cx="8229600" cy="914400"/>
          </a:xfrm>
        </p:spPr>
        <p:txBody>
          <a:bodyPr/>
          <a:lstStyle/>
          <a:p>
            <a:pPr algn="ctr" eaLnBrk="1" hangingPunct="1"/>
            <a:r>
              <a:rPr lang="en-US" sz="3200" dirty="0" smtClean="0">
                <a:solidFill>
                  <a:srgbClr val="7D110C"/>
                </a:solidFill>
              </a:rPr>
              <a:t>Deadlines?</a:t>
            </a:r>
          </a:p>
        </p:txBody>
      </p:sp>
      <p:sp>
        <p:nvSpPr>
          <p:cNvPr id="34819" name="Content Placeholder 2"/>
          <p:cNvSpPr>
            <a:spLocks noGrp="1"/>
          </p:cNvSpPr>
          <p:nvPr>
            <p:ph idx="1"/>
          </p:nvPr>
        </p:nvSpPr>
        <p:spPr>
          <a:xfrm>
            <a:off x="1143000" y="1447800"/>
            <a:ext cx="7110413" cy="4038600"/>
          </a:xfrm>
        </p:spPr>
        <p:txBody>
          <a:bodyPr/>
          <a:lstStyle/>
          <a:p>
            <a:pPr eaLnBrk="1" hangingPunct="1"/>
            <a:r>
              <a:rPr lang="en-US" sz="2000" b="1" dirty="0" smtClean="0"/>
              <a:t>To Have Degree Conferred:</a:t>
            </a:r>
          </a:p>
          <a:p>
            <a:pPr marL="800100" lvl="1" indent="-342900" eaLnBrk="1" hangingPunct="1">
              <a:buFont typeface="Wingdings" pitchFamily="2" charset="2"/>
              <a:buChar char="Ø"/>
            </a:pPr>
            <a:endParaRPr lang="en-US" sz="1200" dirty="0" smtClean="0"/>
          </a:p>
          <a:p>
            <a:pPr marL="800100" lvl="1" indent="-342900" eaLnBrk="1" hangingPunct="1">
              <a:buFont typeface="Wingdings" pitchFamily="2" charset="2"/>
              <a:buChar char="Ø"/>
            </a:pPr>
            <a:r>
              <a:rPr lang="en-US" sz="2000" dirty="0" smtClean="0">
                <a:solidFill>
                  <a:srgbClr val="7D110C"/>
                </a:solidFill>
              </a:rPr>
              <a:t>15</a:t>
            </a:r>
            <a:r>
              <a:rPr lang="en-US" sz="2000" baseline="30000" dirty="0" smtClean="0">
                <a:solidFill>
                  <a:srgbClr val="7D110C"/>
                </a:solidFill>
              </a:rPr>
              <a:t>th</a:t>
            </a:r>
            <a:r>
              <a:rPr lang="en-US" sz="2000" dirty="0" smtClean="0">
                <a:solidFill>
                  <a:srgbClr val="7D110C"/>
                </a:solidFill>
              </a:rPr>
              <a:t> of the Month </a:t>
            </a:r>
            <a:r>
              <a:rPr lang="en-US" sz="2000" dirty="0" smtClean="0"/>
              <a:t>(with the exceptions of May and    December):</a:t>
            </a:r>
          </a:p>
          <a:p>
            <a:pPr lvl="2" eaLnBrk="1" hangingPunct="1">
              <a:buFont typeface="Wingdings" pitchFamily="2" charset="2"/>
              <a:buChar char="§"/>
            </a:pPr>
            <a:r>
              <a:rPr lang="en-US" sz="1600" dirty="0" smtClean="0"/>
              <a:t>Initial Electronic Thesis Submission</a:t>
            </a:r>
          </a:p>
          <a:p>
            <a:pPr lvl="2" eaLnBrk="1" hangingPunct="1">
              <a:buFont typeface="Wingdings" pitchFamily="2" charset="2"/>
              <a:buChar char="§"/>
            </a:pPr>
            <a:r>
              <a:rPr lang="en-US" sz="1600" dirty="0" smtClean="0"/>
              <a:t>Recommendation </a:t>
            </a:r>
            <a:r>
              <a:rPr lang="en-US" sz="1600" dirty="0"/>
              <a:t>Form </a:t>
            </a:r>
            <a:endParaRPr lang="en-US" sz="1600" dirty="0" smtClean="0"/>
          </a:p>
          <a:p>
            <a:pPr lvl="1" eaLnBrk="1" hangingPunct="1">
              <a:buFont typeface="Wingdings" pitchFamily="2" charset="2"/>
              <a:buChar char="Ø"/>
            </a:pPr>
            <a:endParaRPr lang="en-US" sz="1200" dirty="0"/>
          </a:p>
          <a:p>
            <a:pPr marL="800100" lvl="1" indent="-342900" eaLnBrk="1" hangingPunct="1">
              <a:buFont typeface="Wingdings" pitchFamily="2" charset="2"/>
              <a:buChar char="Ø"/>
            </a:pPr>
            <a:r>
              <a:rPr lang="en-US" sz="2000" dirty="0">
                <a:solidFill>
                  <a:srgbClr val="7D110C"/>
                </a:solidFill>
              </a:rPr>
              <a:t>	</a:t>
            </a:r>
            <a:r>
              <a:rPr lang="en-US" sz="2000" dirty="0" smtClean="0">
                <a:solidFill>
                  <a:srgbClr val="7D110C"/>
                </a:solidFill>
              </a:rPr>
              <a:t>27</a:t>
            </a:r>
            <a:r>
              <a:rPr lang="en-US" sz="2000" baseline="30000" dirty="0" smtClean="0">
                <a:solidFill>
                  <a:srgbClr val="7D110C"/>
                </a:solidFill>
              </a:rPr>
              <a:t>th</a:t>
            </a:r>
            <a:r>
              <a:rPr lang="en-US" sz="2000" dirty="0" smtClean="0">
                <a:solidFill>
                  <a:srgbClr val="7D110C"/>
                </a:solidFill>
              </a:rPr>
              <a:t> of the Month </a:t>
            </a:r>
            <a:r>
              <a:rPr lang="en-US" sz="2000" dirty="0" smtClean="0"/>
              <a:t>(with the exceptions of May and 	December):</a:t>
            </a:r>
          </a:p>
          <a:p>
            <a:pPr lvl="2" eaLnBrk="1" hangingPunct="1">
              <a:buFont typeface="Wingdings" panose="05000000000000000000" pitchFamily="2" charset="2"/>
              <a:buChar char="§"/>
            </a:pPr>
            <a:r>
              <a:rPr lang="en-US" sz="1600" dirty="0" smtClean="0"/>
              <a:t>Corrected Thesis</a:t>
            </a:r>
          </a:p>
          <a:p>
            <a:pPr lvl="2" eaLnBrk="1" hangingPunct="1">
              <a:buFont typeface="Wingdings" panose="05000000000000000000" pitchFamily="2" charset="2"/>
              <a:buChar char="§"/>
            </a:pPr>
            <a:r>
              <a:rPr lang="en-US" sz="1600" dirty="0" smtClean="0"/>
              <a:t>Bound Thesis</a:t>
            </a:r>
          </a:p>
          <a:p>
            <a:pPr lvl="2" eaLnBrk="1" hangingPunct="1">
              <a:buFont typeface="Wingdings" panose="05000000000000000000" pitchFamily="2" charset="2"/>
              <a:buChar char="§"/>
            </a:pPr>
            <a:r>
              <a:rPr lang="en-US" sz="1600" dirty="0" smtClean="0"/>
              <a:t>Final Undergraduate Transcript </a:t>
            </a:r>
          </a:p>
          <a:p>
            <a:pPr lvl="2" eaLnBrk="1" hangingPunct="1">
              <a:buFont typeface="Wingdings" panose="05000000000000000000" pitchFamily="2" charset="2"/>
              <a:buChar char="§"/>
            </a:pPr>
            <a:r>
              <a:rPr lang="en-US" sz="1600" dirty="0" smtClean="0"/>
              <a:t>Signed Acceptance Page</a:t>
            </a:r>
          </a:p>
          <a:p>
            <a:pPr lvl="2" eaLnBrk="1" hangingPunct="1">
              <a:buFont typeface="Wingdings" panose="05000000000000000000" pitchFamily="2" charset="2"/>
              <a:buChar char="§"/>
            </a:pPr>
            <a:r>
              <a:rPr lang="en-US" sz="1600" dirty="0"/>
              <a:t>Grade Changes</a:t>
            </a:r>
          </a:p>
        </p:txBody>
      </p:sp>
      <p:sp>
        <p:nvSpPr>
          <p:cNvPr id="43013"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smtClean="0"/>
              <a:t>September 18 and 22, 2014</a:t>
            </a:r>
            <a:endParaRPr lang="en-US" sz="1000" i="0" dirty="0"/>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40133251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828800" y="609600"/>
            <a:ext cx="6805613" cy="762000"/>
          </a:xfrm>
        </p:spPr>
        <p:txBody>
          <a:bodyPr/>
          <a:lstStyle/>
          <a:p>
            <a:pPr eaLnBrk="1" hangingPunct="1"/>
            <a:r>
              <a:rPr lang="en-US" sz="3200" dirty="0" smtClean="0">
                <a:solidFill>
                  <a:srgbClr val="7D110C"/>
                </a:solidFill>
              </a:rPr>
              <a:t>What About Revalidation?</a:t>
            </a:r>
          </a:p>
        </p:txBody>
      </p:sp>
      <p:sp>
        <p:nvSpPr>
          <p:cNvPr id="44035" name="Content Placeholder 2"/>
          <p:cNvSpPr>
            <a:spLocks noGrp="1"/>
          </p:cNvSpPr>
          <p:nvPr>
            <p:ph idx="1"/>
          </p:nvPr>
        </p:nvSpPr>
        <p:spPr>
          <a:xfrm>
            <a:off x="1525588" y="1576387"/>
            <a:ext cx="7110412" cy="4519613"/>
          </a:xfrm>
        </p:spPr>
        <p:txBody>
          <a:bodyPr/>
          <a:lstStyle/>
          <a:p>
            <a:pPr eaLnBrk="1" hangingPunct="1"/>
            <a:r>
              <a:rPr lang="en-US" dirty="0" smtClean="0">
                <a:solidFill>
                  <a:srgbClr val="000000"/>
                </a:solidFill>
              </a:rPr>
              <a:t>All Courses Over 5-Year Limit </a:t>
            </a:r>
          </a:p>
          <a:p>
            <a:pPr marL="0" indent="0" eaLnBrk="1" hangingPunct="1">
              <a:buNone/>
            </a:pPr>
            <a:endParaRPr lang="en-US" sz="1200" dirty="0" smtClean="0">
              <a:solidFill>
                <a:srgbClr val="000000"/>
              </a:solidFill>
            </a:endParaRPr>
          </a:p>
          <a:p>
            <a:pPr lvl="2" eaLnBrk="1" hangingPunct="1">
              <a:buFont typeface="Wingdings" pitchFamily="2" charset="2"/>
              <a:buChar char="Ø"/>
            </a:pPr>
            <a:r>
              <a:rPr lang="en-US" dirty="0" smtClean="0">
                <a:solidFill>
                  <a:srgbClr val="000000"/>
                </a:solidFill>
              </a:rPr>
              <a:t>Must be individually revalidated</a:t>
            </a:r>
          </a:p>
          <a:p>
            <a:pPr lvl="2" eaLnBrk="1" hangingPunct="1">
              <a:buFont typeface="Wingdings" pitchFamily="2" charset="2"/>
              <a:buChar char="Ø"/>
            </a:pPr>
            <a:r>
              <a:rPr lang="en-US" dirty="0" smtClean="0">
                <a:solidFill>
                  <a:srgbClr val="000000"/>
                </a:solidFill>
              </a:rPr>
              <a:t>Must use Bulletin guidelines</a:t>
            </a:r>
          </a:p>
          <a:p>
            <a:pPr lvl="2" eaLnBrk="1" hangingPunct="1">
              <a:buFont typeface="Wingdings" pitchFamily="2" charset="2"/>
              <a:buChar char="Ø"/>
            </a:pPr>
            <a:r>
              <a:rPr lang="en-US" dirty="0" smtClean="0">
                <a:solidFill>
                  <a:srgbClr val="000000"/>
                </a:solidFill>
              </a:rPr>
              <a:t>6 Years for Dual Degrees</a:t>
            </a:r>
          </a:p>
          <a:p>
            <a:pPr lvl="2" eaLnBrk="1" hangingPunct="1">
              <a:buFont typeface="Wingdings" pitchFamily="2" charset="2"/>
              <a:buChar char="Ø"/>
            </a:pPr>
            <a:r>
              <a:rPr lang="en-US" dirty="0" smtClean="0">
                <a:solidFill>
                  <a:srgbClr val="000000"/>
                </a:solidFill>
              </a:rPr>
              <a:t>4-Step Process</a:t>
            </a:r>
          </a:p>
          <a:p>
            <a:pPr lvl="3" eaLnBrk="1" hangingPunct="1">
              <a:buFont typeface="Wingdings" pitchFamily="2" charset="2"/>
              <a:buChar char="§"/>
            </a:pPr>
            <a:r>
              <a:rPr lang="en-US" dirty="0" smtClean="0">
                <a:solidFill>
                  <a:srgbClr val="000000"/>
                </a:solidFill>
              </a:rPr>
              <a:t>List Course</a:t>
            </a:r>
          </a:p>
          <a:p>
            <a:pPr lvl="3" eaLnBrk="1" hangingPunct="1">
              <a:buFont typeface="Wingdings" pitchFamily="2" charset="2"/>
              <a:buChar char="§"/>
            </a:pPr>
            <a:r>
              <a:rPr lang="en-US" dirty="0" smtClean="0">
                <a:solidFill>
                  <a:srgbClr val="000000"/>
                </a:solidFill>
              </a:rPr>
              <a:t>Brief description of course</a:t>
            </a:r>
          </a:p>
          <a:p>
            <a:pPr lvl="3" eaLnBrk="1" hangingPunct="1">
              <a:buFont typeface="Wingdings" pitchFamily="2" charset="2"/>
              <a:buChar char="§"/>
            </a:pPr>
            <a:r>
              <a:rPr lang="en-US" dirty="0" smtClean="0">
                <a:solidFill>
                  <a:srgbClr val="000000"/>
                </a:solidFill>
              </a:rPr>
              <a:t>Method of revalidation</a:t>
            </a:r>
          </a:p>
          <a:p>
            <a:pPr lvl="3">
              <a:buFont typeface="Wingdings" pitchFamily="2" charset="2"/>
              <a:buChar char="§"/>
            </a:pPr>
            <a:r>
              <a:rPr lang="en-US" dirty="0" smtClean="0">
                <a:solidFill>
                  <a:srgbClr val="000000"/>
                </a:solidFill>
              </a:rPr>
              <a:t>Brief explanation of how method was used to revalidate course</a:t>
            </a:r>
          </a:p>
        </p:txBody>
      </p:sp>
      <p:sp>
        <p:nvSpPr>
          <p:cNvPr id="44037"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43000" y="685800"/>
            <a:ext cx="7110413" cy="1219200"/>
          </a:xfrm>
        </p:spPr>
        <p:txBody>
          <a:bodyPr/>
          <a:lstStyle/>
          <a:p>
            <a:pPr algn="ctr" eaLnBrk="1" hangingPunct="1"/>
            <a:r>
              <a:rPr lang="en-US" sz="3200" dirty="0" smtClean="0">
                <a:solidFill>
                  <a:srgbClr val="7D110C"/>
                </a:solidFill>
              </a:rPr>
              <a:t/>
            </a:r>
            <a:br>
              <a:rPr lang="en-US" sz="3200" dirty="0" smtClean="0">
                <a:solidFill>
                  <a:srgbClr val="7D110C"/>
                </a:solidFill>
              </a:rPr>
            </a:br>
            <a:r>
              <a:rPr lang="en-US" sz="3200" dirty="0" smtClean="0">
                <a:solidFill>
                  <a:srgbClr val="7D110C"/>
                </a:solidFill>
              </a:rPr>
              <a:t>How Does a Backdated Degree Request Work?</a:t>
            </a:r>
            <a:br>
              <a:rPr lang="en-US" sz="3200" dirty="0" smtClean="0">
                <a:solidFill>
                  <a:srgbClr val="7D110C"/>
                </a:solidFill>
              </a:rPr>
            </a:br>
            <a:endParaRPr lang="en-US" sz="3200" dirty="0" smtClean="0">
              <a:solidFill>
                <a:srgbClr val="7D110C"/>
              </a:solidFill>
            </a:endParaRPr>
          </a:p>
        </p:txBody>
      </p:sp>
      <p:sp>
        <p:nvSpPr>
          <p:cNvPr id="45059" name="Content Placeholder 2"/>
          <p:cNvSpPr>
            <a:spLocks noGrp="1"/>
          </p:cNvSpPr>
          <p:nvPr>
            <p:ph idx="1"/>
          </p:nvPr>
        </p:nvSpPr>
        <p:spPr>
          <a:xfrm>
            <a:off x="1371600" y="2286000"/>
            <a:ext cx="7110413" cy="3276600"/>
          </a:xfrm>
        </p:spPr>
        <p:txBody>
          <a:bodyPr/>
          <a:lstStyle/>
          <a:p>
            <a:pPr eaLnBrk="1" hangingPunct="1"/>
            <a:r>
              <a:rPr lang="en-US" sz="2400" dirty="0" smtClean="0"/>
              <a:t>Reason For Backdating</a:t>
            </a:r>
          </a:p>
          <a:p>
            <a:pPr lvl="2" eaLnBrk="1" hangingPunct="1">
              <a:buFont typeface="Wingdings" pitchFamily="2" charset="2"/>
              <a:buChar char="Ø"/>
            </a:pPr>
            <a:r>
              <a:rPr lang="en-US" sz="2000" dirty="0" smtClean="0"/>
              <a:t>Must be administrative error</a:t>
            </a:r>
          </a:p>
          <a:p>
            <a:pPr lvl="2" eaLnBrk="1" hangingPunct="1">
              <a:buFont typeface="Wingdings" pitchFamily="2" charset="2"/>
              <a:buChar char="Ø"/>
            </a:pPr>
            <a:r>
              <a:rPr lang="en-US" sz="2000" dirty="0" smtClean="0"/>
              <a:t>Cannot be student’s fault or because they forgot to turn in application to graduate</a:t>
            </a:r>
          </a:p>
          <a:p>
            <a:pPr lvl="2" eaLnBrk="1" hangingPunct="1"/>
            <a:endParaRPr lang="en-US" sz="2000" dirty="0" smtClean="0"/>
          </a:p>
          <a:p>
            <a:pPr eaLnBrk="1" hangingPunct="1"/>
            <a:r>
              <a:rPr lang="en-US" sz="2400" dirty="0" smtClean="0"/>
              <a:t>Approval Required by: </a:t>
            </a:r>
          </a:p>
          <a:p>
            <a:pPr lvl="2" eaLnBrk="1" hangingPunct="1">
              <a:buFont typeface="Wingdings" pitchFamily="2" charset="2"/>
              <a:buChar char="Ø"/>
            </a:pPr>
            <a:r>
              <a:rPr lang="en-US" sz="2000" dirty="0" smtClean="0"/>
              <a:t>Department, UGS, and Registrar</a:t>
            </a:r>
          </a:p>
          <a:p>
            <a:pPr lvl="2" eaLnBrk="1" hangingPunct="1">
              <a:buFont typeface="Wingdings" pitchFamily="2" charset="2"/>
              <a:buChar char="Ø"/>
            </a:pPr>
            <a:r>
              <a:rPr lang="en-US" sz="2000" dirty="0" smtClean="0"/>
              <a:t>Memo should be addressed to Dean Daleke and sent to me</a:t>
            </a:r>
          </a:p>
        </p:txBody>
      </p:sp>
      <p:sp>
        <p:nvSpPr>
          <p:cNvPr id="45061"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ubTitle" idx="1"/>
          </p:nvPr>
        </p:nvSpPr>
        <p:spPr>
          <a:xfrm>
            <a:off x="457200" y="1600200"/>
            <a:ext cx="8226425" cy="508000"/>
          </a:xfrm>
        </p:spPr>
        <p:txBody>
          <a:bodyPr/>
          <a:lstStyle/>
          <a:p>
            <a:pPr eaLnBrk="1" hangingPunct="1"/>
            <a:endParaRPr lang="en-US" sz="2000" i="1" dirty="0" smtClean="0"/>
          </a:p>
        </p:txBody>
      </p:sp>
      <p:sp>
        <p:nvSpPr>
          <p:cNvPr id="46083" name="Text Box 7"/>
          <p:cNvSpPr>
            <a:spLocks noGrp="1" noChangeArrowheads="1"/>
          </p:cNvSpPr>
          <p:nvPr>
            <p:ph type="ctrTitle"/>
          </p:nvPr>
        </p:nvSpPr>
        <p:spPr>
          <a:xfrm>
            <a:off x="457200" y="609600"/>
            <a:ext cx="8153400" cy="852488"/>
          </a:xfrm>
        </p:spPr>
        <p:txBody>
          <a:bodyPr/>
          <a:lstStyle/>
          <a:p>
            <a:r>
              <a:rPr lang="en-US" sz="3600" dirty="0"/>
              <a:t>Doctoral  Degree </a:t>
            </a:r>
            <a:r>
              <a:rPr lang="en-US" sz="3600" dirty="0" smtClean="0"/>
              <a:t>Processing</a:t>
            </a:r>
            <a:r>
              <a:rPr lang="en-US" sz="3600" i="1" dirty="0"/>
              <a:t/>
            </a:r>
            <a:br>
              <a:rPr lang="en-US" sz="3600" i="1" dirty="0"/>
            </a:br>
            <a:endParaRPr lang="en-US" sz="3600" dirty="0" smtClean="0">
              <a:solidFill>
                <a:schemeClr val="tx1"/>
              </a:solidFill>
            </a:endParaRPr>
          </a:p>
        </p:txBody>
      </p:sp>
      <p:sp>
        <p:nvSpPr>
          <p:cNvPr id="46084" name="Text Box 10"/>
          <p:cNvSpPr txBox="1">
            <a:spLocks noChangeArrowheads="1"/>
          </p:cNvSpPr>
          <p:nvPr/>
        </p:nvSpPr>
        <p:spPr bwMode="auto">
          <a:xfrm>
            <a:off x="457200" y="2819400"/>
            <a:ext cx="8301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pPr algn="ctr"/>
            <a:endParaRPr lang="en-US" sz="1800" i="0" dirty="0">
              <a:solidFill>
                <a:schemeClr val="bg1"/>
              </a:solidFill>
            </a:endParaRPr>
          </a:p>
          <a:p>
            <a:pPr algn="ctr"/>
            <a:endParaRPr lang="en-US" sz="1800" i="0" dirty="0">
              <a:solidFill>
                <a:schemeClr val="bg1"/>
              </a:solidFill>
            </a:endParaRPr>
          </a:p>
          <a:p>
            <a:pPr algn="ctr"/>
            <a:endParaRPr lang="en-US" sz="1800" i="0" dirty="0">
              <a:solidFill>
                <a:schemeClr val="bg1"/>
              </a:solidFill>
            </a:endParaRPr>
          </a:p>
          <a:p>
            <a:pPr algn="ctr"/>
            <a:r>
              <a:rPr lang="en-US" sz="1800" i="0" dirty="0" smtClean="0">
                <a:solidFill>
                  <a:schemeClr val="bg1"/>
                </a:solidFill>
              </a:rPr>
              <a:t>Shelly Gerber-Sparks</a:t>
            </a:r>
            <a:endParaRPr lang="en-US" sz="1800" i="0" dirty="0">
              <a:solidFill>
                <a:schemeClr val="bg1"/>
              </a:solidFill>
            </a:endParaRPr>
          </a:p>
          <a:p>
            <a:pPr algn="ctr"/>
            <a:endParaRPr lang="en-US" sz="1400" i="0" dirty="0">
              <a:solidFill>
                <a:schemeClr val="bg1"/>
              </a:solidFill>
            </a:endParaRPr>
          </a:p>
          <a:p>
            <a:pPr algn="ctr"/>
            <a:endParaRPr lang="en-US" sz="1200" i="0" dirty="0">
              <a:solidFill>
                <a:schemeClr val="bg1"/>
              </a:solidFill>
            </a:endParaRPr>
          </a:p>
          <a:p>
            <a:pPr algn="ctr"/>
            <a:endParaRPr lang="en-US" sz="1400" i="0" dirty="0">
              <a:solidFill>
                <a:schemeClr val="bg1"/>
              </a:solidFill>
            </a:endParaRPr>
          </a:p>
          <a:p>
            <a:pPr algn="ctr"/>
            <a:endParaRPr lang="en-US" i="0" dirty="0"/>
          </a:p>
        </p:txBody>
      </p:sp>
      <p:sp>
        <p:nvSpPr>
          <p:cNvPr id="46085" name="Rectangle 22"/>
          <p:cNvSpPr>
            <a:spLocks noChangeArrowheads="1"/>
          </p:cNvSpPr>
          <p:nvPr/>
        </p:nvSpPr>
        <p:spPr bwMode="auto">
          <a:xfrm>
            <a:off x="457200" y="32766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400">
              <a:solidFill>
                <a:schemeClr val="bg1"/>
              </a:solidFill>
            </a:endParaRPr>
          </a:p>
        </p:txBody>
      </p:sp>
      <p:pic>
        <p:nvPicPr>
          <p:cNvPr id="46086"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762000" y="685800"/>
            <a:ext cx="7872413" cy="1268413"/>
          </a:xfrm>
        </p:spPr>
        <p:txBody>
          <a:bodyPr/>
          <a:lstStyle/>
          <a:p>
            <a:pPr algn="ctr"/>
            <a:r>
              <a:rPr lang="en-US" sz="3200" dirty="0" smtClean="0">
                <a:solidFill>
                  <a:srgbClr val="990033"/>
                </a:solidFill>
              </a:rPr>
              <a:t>PhD Milestones Tracked by the UGS</a:t>
            </a:r>
            <a:r>
              <a:rPr lang="en-US" sz="3200" dirty="0">
                <a:solidFill>
                  <a:srgbClr val="990033"/>
                </a:solidFill>
                <a:latin typeface="Arial Narrow" pitchFamily="34" charset="0"/>
              </a:rPr>
              <a:t/>
            </a:r>
            <a:br>
              <a:rPr lang="en-US" sz="3200" dirty="0">
                <a:solidFill>
                  <a:srgbClr val="990033"/>
                </a:solidFill>
                <a:latin typeface="Arial Narrow" pitchFamily="34" charset="0"/>
              </a:rPr>
            </a:br>
            <a:endParaRPr lang="en-US" sz="3200" dirty="0" smtClean="0">
              <a:solidFill>
                <a:srgbClr val="990033"/>
              </a:solidFill>
            </a:endParaRPr>
          </a:p>
        </p:txBody>
      </p:sp>
      <p:sp>
        <p:nvSpPr>
          <p:cNvPr id="3" name="Content Placeholder 2"/>
          <p:cNvSpPr>
            <a:spLocks noGrp="1"/>
          </p:cNvSpPr>
          <p:nvPr>
            <p:ph idx="1"/>
          </p:nvPr>
        </p:nvSpPr>
        <p:spPr>
          <a:xfrm>
            <a:off x="1752600" y="2057400"/>
            <a:ext cx="6172200" cy="3505200"/>
          </a:xfrm>
        </p:spPr>
        <p:txBody>
          <a:bodyPr/>
          <a:lstStyle/>
          <a:p>
            <a:pPr marL="514350" indent="-514350">
              <a:buAutoNum type="arabicPeriod"/>
              <a:defRPr/>
            </a:pPr>
            <a:r>
              <a:rPr lang="en-US" dirty="0" smtClean="0"/>
              <a:t>Nomination to Candidacy</a:t>
            </a:r>
          </a:p>
          <a:p>
            <a:pPr marL="514350" indent="-514350">
              <a:buAutoNum type="arabicPeriod"/>
              <a:defRPr/>
            </a:pPr>
            <a:r>
              <a:rPr lang="en-US" dirty="0" smtClean="0"/>
              <a:t>Nomination of Research Committee</a:t>
            </a:r>
          </a:p>
          <a:p>
            <a:pPr marL="514350" indent="-514350">
              <a:buAutoNum type="arabicPeriod"/>
              <a:defRPr/>
            </a:pPr>
            <a:r>
              <a:rPr lang="en-US" dirty="0" smtClean="0"/>
              <a:t>Defense Announcement</a:t>
            </a:r>
          </a:p>
          <a:p>
            <a:pPr marL="514350" indent="-514350">
              <a:buAutoNum type="arabicPeriod"/>
              <a:defRPr/>
            </a:pPr>
            <a:r>
              <a:rPr lang="en-US" dirty="0" smtClean="0"/>
              <a:t>Submission of dissertation</a:t>
            </a:r>
          </a:p>
          <a:p>
            <a:pPr marL="514350" indent="-514350">
              <a:buAutoNum type="arabicPeriod"/>
              <a:defRPr/>
            </a:pPr>
            <a:r>
              <a:rPr lang="en-US" dirty="0" smtClean="0"/>
              <a:t>Completion of all final degree requirements</a:t>
            </a:r>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1841932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33400"/>
            <a:ext cx="7110413" cy="1143000"/>
          </a:xfrm>
        </p:spPr>
        <p:txBody>
          <a:bodyPr/>
          <a:lstStyle/>
          <a:p>
            <a:r>
              <a:rPr lang="en-US" dirty="0" smtClean="0"/>
              <a:t>Most Frequent Questions</a:t>
            </a:r>
            <a:endParaRPr lang="en-US" dirty="0"/>
          </a:p>
        </p:txBody>
      </p:sp>
      <p:sp>
        <p:nvSpPr>
          <p:cNvPr id="5" name="Content Placeholder 4"/>
          <p:cNvSpPr>
            <a:spLocks noGrp="1"/>
          </p:cNvSpPr>
          <p:nvPr>
            <p:ph idx="1"/>
          </p:nvPr>
        </p:nvSpPr>
        <p:spPr>
          <a:xfrm>
            <a:off x="457200" y="1741470"/>
            <a:ext cx="7924800" cy="4038600"/>
          </a:xfrm>
        </p:spPr>
        <p:txBody>
          <a:bodyPr/>
          <a:lstStyle/>
          <a:p>
            <a:pPr eaLnBrk="1" hangingPunct="1">
              <a:lnSpc>
                <a:spcPct val="90000"/>
              </a:lnSpc>
              <a:buFont typeface="Arial" panose="020B0604020202020204" pitchFamily="34" charset="0"/>
              <a:buChar char="•"/>
            </a:pPr>
            <a:r>
              <a:rPr lang="en-US" sz="1800" b="1" dirty="0" smtClean="0">
                <a:solidFill>
                  <a:srgbClr val="000000"/>
                </a:solidFill>
              </a:rPr>
              <a:t>Tracking </a:t>
            </a:r>
            <a:r>
              <a:rPr lang="en-US" sz="1800" b="1" dirty="0" err="1" smtClean="0">
                <a:solidFill>
                  <a:srgbClr val="000000"/>
                </a:solidFill>
              </a:rPr>
              <a:t>edocs</a:t>
            </a:r>
            <a:r>
              <a:rPr lang="en-US" sz="1800" b="1" dirty="0" smtClean="0">
                <a:solidFill>
                  <a:srgbClr val="000000"/>
                </a:solidFill>
              </a:rPr>
              <a:t> and verifying accuracy of information</a:t>
            </a:r>
          </a:p>
          <a:p>
            <a:pPr marL="857250" lvl="1" indent="-457200" eaLnBrk="1" hangingPunct="1">
              <a:lnSpc>
                <a:spcPct val="90000"/>
              </a:lnSpc>
              <a:buFont typeface="Wingdings" panose="05000000000000000000" pitchFamily="2" charset="2"/>
              <a:buChar char="Ø"/>
            </a:pPr>
            <a:r>
              <a:rPr lang="en-US" sz="1800" dirty="0" smtClean="0">
                <a:solidFill>
                  <a:srgbClr val="000000"/>
                </a:solidFill>
              </a:rPr>
              <a:t>Please track the progress of each </a:t>
            </a:r>
            <a:r>
              <a:rPr lang="en-US" sz="1800" dirty="0" err="1" smtClean="0">
                <a:solidFill>
                  <a:srgbClr val="000000"/>
                </a:solidFill>
              </a:rPr>
              <a:t>edoc</a:t>
            </a:r>
            <a:r>
              <a:rPr lang="en-US" sz="1800" dirty="0" smtClean="0">
                <a:solidFill>
                  <a:srgbClr val="000000"/>
                </a:solidFill>
              </a:rPr>
              <a:t> to make sure it reaches the UGS and review all </a:t>
            </a:r>
            <a:r>
              <a:rPr lang="en-US" sz="1800" dirty="0" err="1" smtClean="0">
                <a:solidFill>
                  <a:srgbClr val="000000"/>
                </a:solidFill>
              </a:rPr>
              <a:t>edoc</a:t>
            </a:r>
            <a:r>
              <a:rPr lang="en-US" sz="1800" dirty="0" smtClean="0">
                <a:solidFill>
                  <a:srgbClr val="000000"/>
                </a:solidFill>
              </a:rPr>
              <a:t> information for accuracy prior to approving</a:t>
            </a:r>
          </a:p>
          <a:p>
            <a:pPr eaLnBrk="1" hangingPunct="1">
              <a:lnSpc>
                <a:spcPct val="90000"/>
              </a:lnSpc>
              <a:buFont typeface="Arial" panose="020B0604020202020204" pitchFamily="34" charset="0"/>
              <a:buChar char="•"/>
            </a:pPr>
            <a:r>
              <a:rPr lang="en-US" sz="1800" b="1" dirty="0" smtClean="0">
                <a:solidFill>
                  <a:srgbClr val="000000"/>
                </a:solidFill>
              </a:rPr>
              <a:t>Revalidations </a:t>
            </a:r>
          </a:p>
          <a:p>
            <a:pPr eaLnBrk="1" hangingPunct="1">
              <a:lnSpc>
                <a:spcPct val="90000"/>
              </a:lnSpc>
              <a:buFont typeface="Arial" panose="020B0604020202020204" pitchFamily="34" charset="0"/>
              <a:buChar char="•"/>
            </a:pPr>
            <a:r>
              <a:rPr lang="en-US" sz="1800" b="1" dirty="0" smtClean="0">
                <a:solidFill>
                  <a:srgbClr val="000000"/>
                </a:solidFill>
              </a:rPr>
              <a:t>Requesting substitutions or waivers of requirements</a:t>
            </a:r>
          </a:p>
          <a:p>
            <a:pPr marL="857250" lvl="1" indent="-457200" eaLnBrk="1" hangingPunct="1">
              <a:lnSpc>
                <a:spcPct val="90000"/>
              </a:lnSpc>
              <a:buFont typeface="Wingdings" panose="05000000000000000000" pitchFamily="2" charset="2"/>
              <a:buChar char="Ø"/>
            </a:pPr>
            <a:r>
              <a:rPr lang="en-US" sz="1800" dirty="0" smtClean="0">
                <a:solidFill>
                  <a:srgbClr val="000000"/>
                </a:solidFill>
              </a:rPr>
              <a:t>Should be requested and approved by UGS prior to taking any substitute course or immediately after the department determines the student is eligible for a waiver</a:t>
            </a:r>
          </a:p>
          <a:p>
            <a:pPr marL="857250" lvl="1" indent="-457200" eaLnBrk="1" hangingPunct="1">
              <a:lnSpc>
                <a:spcPct val="90000"/>
              </a:lnSpc>
              <a:buFont typeface="Wingdings" panose="05000000000000000000" pitchFamily="2" charset="2"/>
              <a:buChar char="Ø"/>
            </a:pPr>
            <a:r>
              <a:rPr lang="en-US" sz="1800" dirty="0" smtClean="0">
                <a:solidFill>
                  <a:srgbClr val="000000"/>
                </a:solidFill>
              </a:rPr>
              <a:t>Process changed – send to recorder for processing now</a:t>
            </a:r>
          </a:p>
          <a:p>
            <a:pPr eaLnBrk="1" hangingPunct="1">
              <a:lnSpc>
                <a:spcPct val="90000"/>
              </a:lnSpc>
              <a:buFont typeface="Arial" panose="020B0604020202020204" pitchFamily="34" charset="0"/>
              <a:buChar char="•"/>
            </a:pPr>
            <a:r>
              <a:rPr lang="en-US" sz="1800" b="1" dirty="0" smtClean="0">
                <a:solidFill>
                  <a:srgbClr val="000000"/>
                </a:solidFill>
              </a:rPr>
              <a:t>Individualized minors</a:t>
            </a:r>
          </a:p>
          <a:p>
            <a:pPr marL="857250" lvl="1" indent="-457200" eaLnBrk="1" hangingPunct="1">
              <a:lnSpc>
                <a:spcPct val="90000"/>
              </a:lnSpc>
              <a:buFont typeface="Wingdings" panose="05000000000000000000" pitchFamily="2" charset="2"/>
              <a:buChar char="Ø"/>
            </a:pPr>
            <a:r>
              <a:rPr lang="en-US" sz="1800" dirty="0" smtClean="0">
                <a:solidFill>
                  <a:srgbClr val="000000"/>
                </a:solidFill>
              </a:rPr>
              <a:t>Should be requested and approved by UGS prior to taking any of the courses that make up the requested individualized minor</a:t>
            </a:r>
            <a:endParaRPr lang="en-US" sz="1800" b="1" dirty="0" smtClean="0">
              <a:solidFill>
                <a:srgbClr val="000000"/>
              </a:solidFill>
            </a:endParaRPr>
          </a:p>
          <a:p>
            <a:pPr eaLnBrk="1" hangingPunct="1">
              <a:lnSpc>
                <a:spcPct val="90000"/>
              </a:lnSpc>
              <a:buFont typeface="Arial" panose="020B0604020202020204" pitchFamily="34" charset="0"/>
              <a:buChar char="•"/>
            </a:pPr>
            <a:r>
              <a:rPr lang="en-US" sz="1800" b="1" dirty="0" smtClean="0">
                <a:solidFill>
                  <a:srgbClr val="000000"/>
                </a:solidFill>
              </a:rPr>
              <a:t>Research Committee Membership</a:t>
            </a:r>
          </a:p>
          <a:p>
            <a:pPr marL="857250" lvl="1" indent="-457200" eaLnBrk="1" hangingPunct="1">
              <a:lnSpc>
                <a:spcPct val="90000"/>
              </a:lnSpc>
              <a:buFont typeface="Wingdings" panose="05000000000000000000" pitchFamily="2" charset="2"/>
              <a:buChar char="Ø"/>
            </a:pPr>
            <a:r>
              <a:rPr lang="en-US" sz="1800" dirty="0" smtClean="0">
                <a:solidFill>
                  <a:srgbClr val="000000"/>
                </a:solidFill>
              </a:rPr>
              <a:t>Who and how many?</a:t>
            </a:r>
          </a:p>
          <a:p>
            <a:pPr marL="0" indent="0" eaLnBrk="1" hangingPunct="1">
              <a:lnSpc>
                <a:spcPct val="90000"/>
              </a:lnSpc>
              <a:buNone/>
            </a:pPr>
            <a:endParaRPr lang="en-US" dirty="0" smtClean="0">
              <a:solidFill>
                <a:srgbClr val="000000"/>
              </a:solidFill>
            </a:endParaRPr>
          </a:p>
          <a:p>
            <a:endParaRPr lang="en-US" dirty="0"/>
          </a:p>
        </p:txBody>
      </p:sp>
      <p:sp>
        <p:nvSpPr>
          <p:cNvPr id="6"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8660043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33400" y="609599"/>
            <a:ext cx="8229600" cy="914401"/>
          </a:xfrm>
        </p:spPr>
        <p:txBody>
          <a:bodyPr>
            <a:normAutofit fontScale="90000"/>
          </a:bodyPr>
          <a:lstStyle/>
          <a:p>
            <a:pPr algn="ctr" eaLnBrk="1" hangingPunct="1"/>
            <a:r>
              <a:rPr lang="en-US" sz="3600" dirty="0" smtClean="0">
                <a:solidFill>
                  <a:srgbClr val="C00000"/>
                </a:solidFill>
              </a:rPr>
              <a:t/>
            </a:r>
            <a:br>
              <a:rPr lang="en-US" sz="3600" dirty="0" smtClean="0">
                <a:solidFill>
                  <a:srgbClr val="C00000"/>
                </a:solidFill>
              </a:rPr>
            </a:br>
            <a:r>
              <a:rPr lang="en-US" sz="3600" dirty="0" smtClean="0">
                <a:solidFill>
                  <a:srgbClr val="7D110C"/>
                </a:solidFill>
              </a:rPr>
              <a:t>Research Committee </a:t>
            </a:r>
            <a:br>
              <a:rPr lang="en-US" sz="3600" dirty="0" smtClean="0">
                <a:solidFill>
                  <a:srgbClr val="7D110C"/>
                </a:solidFill>
              </a:rPr>
            </a:br>
            <a:r>
              <a:rPr lang="en-US" sz="3600" dirty="0" smtClean="0">
                <a:solidFill>
                  <a:srgbClr val="7D110C"/>
                </a:solidFill>
              </a:rPr>
              <a:t>Membership Requirements</a:t>
            </a:r>
            <a:r>
              <a:rPr lang="en-US" sz="3600" dirty="0" smtClean="0"/>
              <a:t/>
            </a:r>
            <a:br>
              <a:rPr lang="en-US" sz="3600" dirty="0" smtClean="0"/>
            </a:br>
            <a:r>
              <a:rPr lang="en-US" sz="3600" dirty="0" smtClean="0"/>
              <a:t>  </a:t>
            </a:r>
          </a:p>
        </p:txBody>
      </p:sp>
      <p:sp>
        <p:nvSpPr>
          <p:cNvPr id="41987" name="Content Placeholder 2"/>
          <p:cNvSpPr>
            <a:spLocks noGrp="1"/>
          </p:cNvSpPr>
          <p:nvPr>
            <p:ph idx="1"/>
          </p:nvPr>
        </p:nvSpPr>
        <p:spPr>
          <a:xfrm>
            <a:off x="1066800" y="1600201"/>
            <a:ext cx="7110413" cy="4114800"/>
          </a:xfrm>
        </p:spPr>
        <p:txBody>
          <a:bodyPr>
            <a:normAutofit lnSpcReduction="10000"/>
          </a:bodyPr>
          <a:lstStyle/>
          <a:p>
            <a:pPr marL="457200" lvl="1" indent="0"/>
            <a:r>
              <a:rPr lang="en-US" sz="1900" b="1" dirty="0" smtClean="0"/>
              <a:t>All Research Committees:</a:t>
            </a:r>
          </a:p>
          <a:p>
            <a:pPr marL="800100" lvl="1" indent="-342900">
              <a:buFont typeface="Arial" panose="020B0604020202020204" pitchFamily="34" charset="0"/>
              <a:buChar char="•"/>
            </a:pPr>
            <a:r>
              <a:rPr lang="en-US" sz="1900" dirty="0" smtClean="0"/>
              <a:t>Must have 4 current IU Members</a:t>
            </a:r>
          </a:p>
          <a:p>
            <a:pPr marL="800100" lvl="1" indent="-342900">
              <a:buFont typeface="Arial" panose="020B0604020202020204" pitchFamily="34" charset="0"/>
              <a:buChar char="•"/>
            </a:pPr>
            <a:r>
              <a:rPr lang="en-US" sz="1900" dirty="0" smtClean="0"/>
              <a:t>All 4 must be listed on the Graduate Faculty or Emeritus Lists</a:t>
            </a:r>
          </a:p>
          <a:p>
            <a:pPr marL="800100" lvl="1" indent="-342900">
              <a:buFont typeface="Arial" panose="020B0604020202020204" pitchFamily="34" charset="0"/>
              <a:buChar char="•"/>
            </a:pPr>
            <a:r>
              <a:rPr lang="en-US" sz="1900" dirty="0"/>
              <a:t>T</a:t>
            </a:r>
            <a:r>
              <a:rPr lang="en-US" sz="1900" dirty="0" smtClean="0"/>
              <a:t>wo (2) members, including the Chair, must have the Graduate Faculty endorsement</a:t>
            </a:r>
          </a:p>
          <a:p>
            <a:pPr marL="1200150" lvl="2" indent="-342900">
              <a:buFont typeface="Wingdings" panose="05000000000000000000" pitchFamily="2" charset="2"/>
              <a:buChar char="Ø"/>
            </a:pPr>
            <a:r>
              <a:rPr lang="en-US" sz="1500" dirty="0" smtClean="0"/>
              <a:t>You can check the status of members on the Graduate Faculty and Emeritus lists on the University Graduate Schools website,</a:t>
            </a:r>
          </a:p>
          <a:p>
            <a:pPr marL="457200" lvl="1" indent="0" algn="ctr"/>
            <a:r>
              <a:rPr lang="en-US" sz="1500" dirty="0" smtClean="0">
                <a:hlinkClick r:id="rId3"/>
              </a:rPr>
              <a:t>http</a:t>
            </a:r>
            <a:r>
              <a:rPr lang="en-US" sz="1500" dirty="0">
                <a:hlinkClick r:id="rId3"/>
              </a:rPr>
              <a:t>://</a:t>
            </a:r>
            <a:r>
              <a:rPr lang="en-US" sz="1500" dirty="0" smtClean="0">
                <a:hlinkClick r:id="rId3"/>
              </a:rPr>
              <a:t>graduate.indiana.edu/faculty-staff/membership.shtml</a:t>
            </a:r>
            <a:endParaRPr lang="en-US" sz="1500" dirty="0" smtClean="0"/>
          </a:p>
          <a:p>
            <a:pPr lvl="1" algn="ctr">
              <a:buFont typeface="Arial" panose="020B0604020202020204" pitchFamily="34" charset="0"/>
              <a:buChar char="•"/>
            </a:pPr>
            <a:endParaRPr lang="en-US" sz="1500" dirty="0"/>
          </a:p>
          <a:p>
            <a:pPr marL="800100" lvl="1" indent="-342900">
              <a:buFont typeface="Arial" panose="020B0604020202020204" pitchFamily="34" charset="0"/>
              <a:buChar char="•"/>
            </a:pPr>
            <a:r>
              <a:rPr lang="en-US" sz="1900" dirty="0" smtClean="0"/>
              <a:t>Members from outside the University may serve on a committee, but they are in addition to the 4 IU members.</a:t>
            </a:r>
          </a:p>
          <a:p>
            <a:pPr marL="1200150" lvl="2" indent="-342900">
              <a:buFont typeface="Wingdings" panose="05000000000000000000" pitchFamily="2" charset="2"/>
              <a:buChar char="Ø"/>
            </a:pPr>
            <a:r>
              <a:rPr lang="en-US" sz="1500" dirty="0" smtClean="0"/>
              <a:t>Students with outside members should attach the outside members’ CV to the Nomination of Research Committee e-doc prior to submitting it</a:t>
            </a:r>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0446115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533400"/>
            <a:ext cx="8229600" cy="914400"/>
          </a:xfrm>
        </p:spPr>
        <p:txBody>
          <a:bodyPr>
            <a:normAutofit fontScale="90000"/>
          </a:bodyPr>
          <a:lstStyle/>
          <a:p>
            <a:pPr algn="ctr" eaLnBrk="1" hangingPunct="1"/>
            <a:r>
              <a:rPr lang="en-US" sz="3200" dirty="0" smtClean="0">
                <a:solidFill>
                  <a:srgbClr val="7D110C"/>
                </a:solidFill>
              </a:rPr>
              <a:t>If the Research Committee </a:t>
            </a:r>
            <a:br>
              <a:rPr lang="en-US" sz="3200" dirty="0" smtClean="0">
                <a:solidFill>
                  <a:srgbClr val="7D110C"/>
                </a:solidFill>
              </a:rPr>
            </a:br>
            <a:r>
              <a:rPr lang="en-US" sz="3200" dirty="0" smtClean="0">
                <a:solidFill>
                  <a:srgbClr val="7D110C"/>
                </a:solidFill>
              </a:rPr>
              <a:t>membership changes</a:t>
            </a:r>
          </a:p>
        </p:txBody>
      </p:sp>
      <p:sp>
        <p:nvSpPr>
          <p:cNvPr id="34819" name="Content Placeholder 2"/>
          <p:cNvSpPr>
            <a:spLocks noGrp="1"/>
          </p:cNvSpPr>
          <p:nvPr>
            <p:ph idx="1"/>
          </p:nvPr>
        </p:nvSpPr>
        <p:spPr>
          <a:xfrm>
            <a:off x="838200" y="1540267"/>
            <a:ext cx="7110413" cy="3810000"/>
          </a:xfrm>
        </p:spPr>
        <p:txBody>
          <a:bodyPr/>
          <a:lstStyle/>
          <a:p>
            <a:pPr eaLnBrk="1" hangingPunct="1">
              <a:buFont typeface="Arial" panose="020B0604020202020204" pitchFamily="34" charset="0"/>
              <a:buChar char="•"/>
              <a:defRPr/>
            </a:pPr>
            <a:endParaRPr lang="en-US" sz="2400" dirty="0" smtClean="0"/>
          </a:p>
          <a:p>
            <a:pPr marL="914400" lvl="1" indent="-457200">
              <a:buFont typeface="Arial" panose="020B0604020202020204" pitchFamily="34" charset="0"/>
              <a:buChar char="•"/>
              <a:defRPr/>
            </a:pPr>
            <a:r>
              <a:rPr lang="en-US" sz="2000" dirty="0" smtClean="0"/>
              <a:t>Changes to the membership of a research committee are requested by submitting a Change of Research Committee e-doc</a:t>
            </a:r>
          </a:p>
          <a:p>
            <a:pPr marL="914400" lvl="1" indent="-457200">
              <a:buFont typeface="Arial" panose="020B0604020202020204" pitchFamily="34" charset="0"/>
              <a:buChar char="•"/>
              <a:defRPr/>
            </a:pPr>
            <a:r>
              <a:rPr lang="en-US" sz="2000" dirty="0" smtClean="0"/>
              <a:t>Any change must adhere to UGS committee requirements</a:t>
            </a:r>
          </a:p>
          <a:p>
            <a:pPr marL="914400" lvl="1" indent="-457200">
              <a:buFont typeface="Arial" panose="020B0604020202020204" pitchFamily="34" charset="0"/>
              <a:buChar char="•"/>
              <a:defRPr/>
            </a:pPr>
            <a:r>
              <a:rPr lang="en-US" sz="2000" dirty="0" smtClean="0"/>
              <a:t>Any change in committee membership should be reported right away but a change of research e-doc can be submitted right before the student’s defense if needed.</a:t>
            </a:r>
          </a:p>
          <a:p>
            <a:pPr marL="457200" lvl="1" indent="0">
              <a:buNone/>
              <a:defRPr/>
            </a:pPr>
            <a:endParaRPr lang="en-US" sz="2000" dirty="0" smtClean="0"/>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4192626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533400"/>
            <a:ext cx="7415213" cy="457200"/>
          </a:xfrm>
        </p:spPr>
        <p:txBody>
          <a:bodyPr/>
          <a:lstStyle/>
          <a:p>
            <a:pPr algn="ctr" eaLnBrk="1" hangingPunct="1"/>
            <a:r>
              <a:rPr lang="en-US" sz="2800" dirty="0" smtClean="0"/>
              <a:t>University Graduate School Web Site</a:t>
            </a:r>
          </a:p>
        </p:txBody>
      </p:sp>
      <p:sp>
        <p:nvSpPr>
          <p:cNvPr id="14339" name="Rectangle 3"/>
          <p:cNvSpPr>
            <a:spLocks noGrp="1" noChangeArrowheads="1"/>
          </p:cNvSpPr>
          <p:nvPr>
            <p:ph type="body" idx="1"/>
          </p:nvPr>
        </p:nvSpPr>
        <p:spPr>
          <a:xfrm>
            <a:off x="990600" y="914400"/>
            <a:ext cx="7110413" cy="381000"/>
          </a:xfrm>
        </p:spPr>
        <p:txBody>
          <a:bodyPr/>
          <a:lstStyle/>
          <a:p>
            <a:pPr lvl="1" algn="ctr" eaLnBrk="1" hangingPunct="1"/>
            <a:r>
              <a:rPr lang="en-US" sz="1800" dirty="0" smtClean="0">
                <a:solidFill>
                  <a:srgbClr val="000000"/>
                </a:solidFill>
                <a:hlinkClick r:id="rId3"/>
              </a:rPr>
              <a:t>http</a:t>
            </a:r>
            <a:r>
              <a:rPr lang="en-US" sz="1800" dirty="0">
                <a:solidFill>
                  <a:srgbClr val="000000"/>
                </a:solidFill>
                <a:hlinkClick r:id="rId3"/>
              </a:rPr>
              <a:t>://</a:t>
            </a:r>
            <a:r>
              <a:rPr lang="en-US" sz="1800" dirty="0" smtClean="0">
                <a:solidFill>
                  <a:srgbClr val="000000"/>
                </a:solidFill>
                <a:hlinkClick r:id="rId3"/>
              </a:rPr>
              <a:t>graduate.indiana.edu</a:t>
            </a:r>
            <a:endParaRPr lang="en-US" sz="1800" dirty="0" smtClean="0">
              <a:solidFill>
                <a:srgbClr val="000000"/>
              </a:solidFill>
            </a:endParaRPr>
          </a:p>
          <a:p>
            <a:pPr lvl="1" eaLnBrk="1" hangingPunct="1"/>
            <a:endParaRPr lang="en-US" sz="1800" dirty="0" smtClean="0">
              <a:solidFill>
                <a:srgbClr val="000000"/>
              </a:solidFill>
            </a:endParaRPr>
          </a:p>
          <a:p>
            <a:pPr lvl="1" eaLnBrk="1" hangingPunct="1"/>
            <a:endParaRPr lang="en-US" sz="1400" dirty="0" smtClean="0">
              <a:solidFill>
                <a:srgbClr val="000000"/>
              </a:solidFill>
            </a:endParaRPr>
          </a:p>
          <a:p>
            <a:pPr lvl="1" eaLnBrk="1" hangingPunct="1"/>
            <a:endParaRPr lang="en-US" sz="1400" dirty="0" smtClean="0"/>
          </a:p>
        </p:txBody>
      </p:sp>
      <p:sp>
        <p:nvSpPr>
          <p:cNvPr id="14340"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14341" name="Footer Placeholder 4"/>
          <p:cNvSpPr txBox="1">
            <a:spLocks/>
          </p:cNvSpPr>
          <p:nvPr/>
        </p:nvSpPr>
        <p:spPr bwMode="auto">
          <a:xfrm>
            <a:off x="381000" y="1524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sz="1000" i="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12821"/>
            <a:ext cx="8077200" cy="468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0845424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90600" y="609600"/>
            <a:ext cx="7339013" cy="914400"/>
          </a:xfrm>
        </p:spPr>
        <p:txBody>
          <a:bodyPr>
            <a:noAutofit/>
          </a:bodyPr>
          <a:lstStyle/>
          <a:p>
            <a:pPr algn="ctr" eaLnBrk="1" hangingPunct="1"/>
            <a:r>
              <a:rPr lang="en-US" sz="3200" dirty="0" smtClean="0">
                <a:solidFill>
                  <a:srgbClr val="7D110C"/>
                </a:solidFill>
              </a:rPr>
              <a:t>Important To Note:</a:t>
            </a:r>
            <a:br>
              <a:rPr lang="en-US" sz="3200" dirty="0" smtClean="0">
                <a:solidFill>
                  <a:srgbClr val="7D110C"/>
                </a:solidFill>
              </a:rPr>
            </a:br>
            <a:r>
              <a:rPr lang="en-US" sz="3200" dirty="0" smtClean="0">
                <a:solidFill>
                  <a:srgbClr val="7D110C"/>
                </a:solidFill>
              </a:rPr>
              <a:t>Changes and Reminders</a:t>
            </a:r>
          </a:p>
        </p:txBody>
      </p:sp>
      <p:sp>
        <p:nvSpPr>
          <p:cNvPr id="32771" name="Content Placeholder 2"/>
          <p:cNvSpPr>
            <a:spLocks noGrp="1"/>
          </p:cNvSpPr>
          <p:nvPr>
            <p:ph idx="1"/>
          </p:nvPr>
        </p:nvSpPr>
        <p:spPr>
          <a:xfrm>
            <a:off x="838200" y="1676400"/>
            <a:ext cx="7543800" cy="4419600"/>
          </a:xfrm>
        </p:spPr>
        <p:txBody>
          <a:bodyPr>
            <a:normAutofit/>
          </a:bodyPr>
          <a:lstStyle/>
          <a:p>
            <a:pPr eaLnBrk="1" hangingPunct="1">
              <a:buFont typeface="Arial" panose="020B0604020202020204" pitchFamily="34" charset="0"/>
              <a:buChar char="•"/>
              <a:defRPr/>
            </a:pPr>
            <a:r>
              <a:rPr lang="en-US" sz="1900" dirty="0" smtClean="0"/>
              <a:t>Deadlines changed for PhD Commencement Participation Application</a:t>
            </a:r>
          </a:p>
          <a:p>
            <a:pPr marL="800100" lvl="1" indent="-342900" eaLnBrk="1" hangingPunct="1">
              <a:buFont typeface="Wingdings" panose="05000000000000000000" pitchFamily="2" charset="2"/>
              <a:buChar char="Ø"/>
              <a:defRPr/>
            </a:pPr>
            <a:r>
              <a:rPr lang="en-US" sz="1600" dirty="0" smtClean="0"/>
              <a:t>September 25</a:t>
            </a:r>
            <a:r>
              <a:rPr lang="en-US" sz="1600" baseline="30000" dirty="0" smtClean="0"/>
              <a:t>th</a:t>
            </a:r>
            <a:r>
              <a:rPr lang="en-US" sz="1600" dirty="0" smtClean="0"/>
              <a:t> for December ceremony</a:t>
            </a:r>
          </a:p>
          <a:p>
            <a:pPr marL="800100" lvl="1" indent="-342900" eaLnBrk="1" hangingPunct="1">
              <a:buFont typeface="Wingdings" panose="05000000000000000000" pitchFamily="2" charset="2"/>
              <a:buChar char="Ø"/>
              <a:defRPr/>
            </a:pPr>
            <a:r>
              <a:rPr lang="en-US" sz="1600" dirty="0" smtClean="0"/>
              <a:t>February 25</a:t>
            </a:r>
            <a:r>
              <a:rPr lang="en-US" sz="1600" baseline="30000" dirty="0" smtClean="0"/>
              <a:t>th</a:t>
            </a:r>
            <a:r>
              <a:rPr lang="en-US" sz="1600" dirty="0" smtClean="0"/>
              <a:t> for May Ceremony</a:t>
            </a:r>
          </a:p>
          <a:p>
            <a:pPr marL="800100" lvl="1" indent="-342900" eaLnBrk="1" hangingPunct="1">
              <a:buFont typeface="Wingdings" panose="05000000000000000000" pitchFamily="2" charset="2"/>
              <a:buChar char="Ø"/>
              <a:defRPr/>
            </a:pPr>
            <a:r>
              <a:rPr lang="en-US" sz="1600" dirty="0" smtClean="0"/>
              <a:t>Confirm month of graduation on Commencement app is correct – impacts future registration</a:t>
            </a:r>
          </a:p>
          <a:p>
            <a:pPr eaLnBrk="1" hangingPunct="1">
              <a:buFont typeface="Arial" panose="020B0604020202020204" pitchFamily="34" charset="0"/>
              <a:buChar char="•"/>
              <a:defRPr/>
            </a:pPr>
            <a:r>
              <a:rPr lang="en-US" sz="1900" dirty="0" smtClean="0"/>
              <a:t>All R, NR, or I grades need changed to a letter grade before a degree can be awarded</a:t>
            </a:r>
          </a:p>
          <a:p>
            <a:pPr eaLnBrk="1" hangingPunct="1">
              <a:buFont typeface="Arial" panose="020B0604020202020204" pitchFamily="34" charset="0"/>
              <a:buChar char="•"/>
              <a:defRPr/>
            </a:pPr>
            <a:r>
              <a:rPr lang="en-US" sz="1900" dirty="0" smtClean="0"/>
              <a:t>Signatures on the abstract and acceptance pages must be original – no proxy, electronic, photocopied, or scanned signatures are permitted</a:t>
            </a:r>
          </a:p>
          <a:p>
            <a:pPr eaLnBrk="1" hangingPunct="1">
              <a:buFont typeface="Arial" panose="020B0604020202020204" pitchFamily="34" charset="0"/>
              <a:buChar char="•"/>
              <a:defRPr/>
            </a:pPr>
            <a:r>
              <a:rPr lang="en-US" sz="1900" dirty="0" smtClean="0"/>
              <a:t>G901 summer registration</a:t>
            </a:r>
          </a:p>
          <a:p>
            <a:pPr marL="800100" lvl="1" indent="-342900" eaLnBrk="1" hangingPunct="1">
              <a:buFont typeface="Wingdings" panose="05000000000000000000" pitchFamily="2" charset="2"/>
              <a:buChar char="Ø"/>
              <a:defRPr/>
            </a:pPr>
            <a:r>
              <a:rPr lang="en-US" sz="1600" dirty="0" smtClean="0"/>
              <a:t>Who is eligible and how is it approved?</a:t>
            </a:r>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a:p>
            <a:pPr eaLnBrk="1" hangingPunct="1">
              <a:defRPr/>
            </a:pPr>
            <a:endParaRPr lang="en-US" sz="2000" dirty="0" smtClean="0"/>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349928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533400"/>
            <a:ext cx="8101013" cy="762000"/>
          </a:xfrm>
        </p:spPr>
        <p:txBody>
          <a:bodyPr/>
          <a:lstStyle/>
          <a:p>
            <a:pPr algn="ctr"/>
            <a:r>
              <a:rPr lang="en-US" sz="3200" dirty="0" smtClean="0">
                <a:solidFill>
                  <a:srgbClr val="990033"/>
                </a:solidFill>
              </a:rPr>
              <a:t>G901</a:t>
            </a:r>
          </a:p>
        </p:txBody>
      </p:sp>
      <p:sp>
        <p:nvSpPr>
          <p:cNvPr id="5123" name="Content Placeholder 2"/>
          <p:cNvSpPr>
            <a:spLocks noGrp="1"/>
          </p:cNvSpPr>
          <p:nvPr>
            <p:ph idx="1"/>
          </p:nvPr>
        </p:nvSpPr>
        <p:spPr>
          <a:xfrm>
            <a:off x="533400" y="1371600"/>
            <a:ext cx="8043489" cy="4876800"/>
          </a:xfrm>
        </p:spPr>
        <p:txBody>
          <a:bodyPr/>
          <a:lstStyle/>
          <a:p>
            <a:pPr marL="400050">
              <a:buFont typeface="Arial" pitchFamily="34" charset="0"/>
              <a:buChar char="•"/>
            </a:pPr>
            <a:r>
              <a:rPr lang="en-US" sz="1800" dirty="0" smtClean="0"/>
              <a:t>G901 is only possible during a summer term when a student will complete their degree in that summer term and has a least one semester of G901 enrollment eligibility remaining.</a:t>
            </a:r>
          </a:p>
          <a:p>
            <a:pPr marL="400050">
              <a:buFont typeface="Arial" pitchFamily="34" charset="0"/>
              <a:buChar char="•"/>
            </a:pPr>
            <a:endParaRPr lang="en-US" sz="1800" dirty="0" smtClean="0"/>
          </a:p>
          <a:p>
            <a:pPr marL="800100" lvl="1">
              <a:buFont typeface="Wingdings" panose="05000000000000000000" pitchFamily="2" charset="2"/>
              <a:buChar char="Ø"/>
            </a:pPr>
            <a:r>
              <a:rPr lang="en-US" sz="1600" dirty="0" smtClean="0"/>
              <a:t>The student must have either already defended or have a defense date set within the summer term and have stated their intention to complete within the term.</a:t>
            </a:r>
          </a:p>
          <a:p>
            <a:pPr marL="800100" lvl="1">
              <a:buFont typeface="Wingdings" panose="05000000000000000000" pitchFamily="2" charset="2"/>
              <a:buChar char="Ø"/>
            </a:pPr>
            <a:r>
              <a:rPr lang="en-US" sz="1600" dirty="0" smtClean="0"/>
              <a:t>The student must have not taken more than five semesters of G901 prior to the summer enrollment</a:t>
            </a:r>
          </a:p>
          <a:p>
            <a:pPr marL="800100" lvl="1">
              <a:buFont typeface="Wingdings" panose="05000000000000000000" pitchFamily="2" charset="2"/>
              <a:buChar char="Ø"/>
            </a:pPr>
            <a:r>
              <a:rPr lang="en-US" sz="1600" dirty="0" smtClean="0"/>
              <a:t>To request summer G901 registration, send an email to the PhD recorder (Shelly Gerber-Sparks) with the following information:</a:t>
            </a:r>
          </a:p>
          <a:p>
            <a:pPr marL="1257300" lvl="2" indent="-285750">
              <a:buFont typeface="Wingdings" panose="05000000000000000000" pitchFamily="2" charset="2"/>
              <a:buChar char="§"/>
            </a:pPr>
            <a:r>
              <a:rPr lang="en-US" sz="1400" dirty="0" smtClean="0"/>
              <a:t>Student’s Name &amp; IU ID#</a:t>
            </a:r>
          </a:p>
          <a:p>
            <a:pPr marL="1257300" lvl="2" indent="-285750">
              <a:buFont typeface="Wingdings" panose="05000000000000000000" pitchFamily="2" charset="2"/>
              <a:buChar char="§"/>
            </a:pPr>
            <a:r>
              <a:rPr lang="en-US" sz="1400" dirty="0" smtClean="0"/>
              <a:t>Date of defense</a:t>
            </a:r>
          </a:p>
          <a:p>
            <a:pPr marL="1257300" lvl="2" indent="-285750">
              <a:buFont typeface="Wingdings" panose="05000000000000000000" pitchFamily="2" charset="2"/>
              <a:buChar char="§"/>
            </a:pPr>
            <a:r>
              <a:rPr lang="en-US" sz="1400" dirty="0" smtClean="0"/>
              <a:t>How many G901 terms the student has enrolled in to date</a:t>
            </a:r>
          </a:p>
          <a:p>
            <a:pPr marL="800100" lvl="1">
              <a:buFont typeface="Wingdings" panose="05000000000000000000" pitchFamily="2" charset="2"/>
              <a:buChar char="Ø"/>
            </a:pPr>
            <a:r>
              <a:rPr lang="en-US" sz="1600" dirty="0" smtClean="0"/>
              <a:t>Each summer G901 registration request is approved by Dean Daleke on a case-by-case basis </a:t>
            </a:r>
          </a:p>
          <a:p>
            <a:pPr marL="514350" lvl="1" indent="0"/>
            <a:endParaRPr lang="en-US" sz="1800" dirty="0"/>
          </a:p>
          <a:p>
            <a:pPr marL="57150" indent="0">
              <a:buNone/>
            </a:pPr>
            <a:endParaRPr lang="en-US" sz="2000" dirty="0" smtClean="0"/>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099375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533400" y="533400"/>
            <a:ext cx="7772400" cy="762000"/>
          </a:xfrm>
        </p:spPr>
        <p:txBody>
          <a:bodyPr/>
          <a:lstStyle/>
          <a:p>
            <a:pPr algn="ctr" eaLnBrk="1" hangingPunct="1"/>
            <a:r>
              <a:rPr lang="en-US" sz="3200" b="1" dirty="0" smtClean="0">
                <a:solidFill>
                  <a:srgbClr val="990033"/>
                </a:solidFill>
                <a:latin typeface="Arial Unicode MS" pitchFamily="34" charset="-128"/>
                <a:ea typeface="Arial Unicode MS" pitchFamily="34" charset="-128"/>
                <a:cs typeface="Arial Unicode MS" pitchFamily="34" charset="-128"/>
              </a:rPr>
              <a:t>	</a:t>
            </a:r>
            <a:r>
              <a:rPr lang="en-US" sz="3200" b="1" dirty="0" smtClean="0">
                <a:solidFill>
                  <a:srgbClr val="990033"/>
                </a:solidFill>
                <a:latin typeface="Arial Unicode MS" pitchFamily="34" charset="-128"/>
                <a:ea typeface="Arial Unicode MS" pitchFamily="34" charset="-128"/>
                <a:cs typeface="Arial Unicode MS" pitchFamily="34" charset="-128"/>
              </a:rPr>
              <a:t>Recorders’  Q &amp; A  </a:t>
            </a:r>
            <a:r>
              <a:rPr lang="en-US" sz="3200" b="1" dirty="0" smtClean="0">
                <a:solidFill>
                  <a:srgbClr val="990033"/>
                </a:solidFill>
                <a:latin typeface="Arial Unicode MS" pitchFamily="34" charset="-128"/>
                <a:ea typeface="Arial Unicode MS" pitchFamily="34" charset="-128"/>
                <a:cs typeface="Arial Unicode MS" pitchFamily="34" charset="-128"/>
              </a:rPr>
              <a:t>Sessions</a:t>
            </a:r>
            <a:r>
              <a:rPr lang="en-US" sz="3200" dirty="0" smtClean="0">
                <a:solidFill>
                  <a:srgbClr val="990033"/>
                </a:solidFill>
                <a:latin typeface="Arial Unicode MS" pitchFamily="34" charset="-128"/>
                <a:ea typeface="Arial Unicode MS" pitchFamily="34" charset="-128"/>
                <a:cs typeface="Arial Unicode MS" pitchFamily="34" charset="-128"/>
              </a:rPr>
              <a:t>	</a:t>
            </a:r>
            <a:endParaRPr lang="en-US" sz="3200" b="1" dirty="0" smtClean="0">
              <a:solidFill>
                <a:srgbClr val="990033"/>
              </a:solidFill>
              <a:ea typeface="Arial Unicode MS" pitchFamily="34" charset="-128"/>
              <a:cs typeface="Arial Unicode MS" pitchFamily="34" charset="-128"/>
            </a:endParaRPr>
          </a:p>
        </p:txBody>
      </p:sp>
      <p:sp>
        <p:nvSpPr>
          <p:cNvPr id="3075" name="Content Placeholder 2"/>
          <p:cNvSpPr>
            <a:spLocks noGrp="1"/>
          </p:cNvSpPr>
          <p:nvPr>
            <p:ph idx="4294967295"/>
          </p:nvPr>
        </p:nvSpPr>
        <p:spPr>
          <a:xfrm>
            <a:off x="685800" y="1447800"/>
            <a:ext cx="7848600" cy="4343400"/>
          </a:xfrm>
        </p:spPr>
        <p:txBody>
          <a:bodyPr/>
          <a:lstStyle/>
          <a:p>
            <a:pPr marL="457200" lvl="1" indent="0" algn="ctr" eaLnBrk="1" hangingPunct="1"/>
            <a:r>
              <a:rPr lang="en-US" sz="2400" dirty="0" smtClean="0"/>
              <a:t>Started </a:t>
            </a:r>
            <a:r>
              <a:rPr lang="en-US" sz="2400" dirty="0" smtClean="0"/>
              <a:t>in Summer 2014, the focus of the </a:t>
            </a:r>
            <a:r>
              <a:rPr lang="en-US" sz="2400" dirty="0" smtClean="0"/>
              <a:t>Recorders’ </a:t>
            </a:r>
            <a:r>
              <a:rPr lang="en-US" sz="2400" dirty="0" smtClean="0"/>
              <a:t>Q &amp; A Sessions is to provide department staff with ongoing training and opportunities to ask questions in a small group setting.</a:t>
            </a:r>
          </a:p>
          <a:p>
            <a:pPr marL="457200" lvl="1" indent="0" algn="ctr" eaLnBrk="1" hangingPunct="1"/>
            <a:endParaRPr lang="en-US" sz="2400" dirty="0" smtClean="0"/>
          </a:p>
          <a:p>
            <a:pPr marL="457200" lvl="1" indent="0" algn="ctr" eaLnBrk="1" hangingPunct="1"/>
            <a:r>
              <a:rPr lang="en-US" sz="1800" b="1" dirty="0" smtClean="0"/>
              <a:t>Next scheduled Q&amp;A Sessions are:</a:t>
            </a:r>
          </a:p>
          <a:p>
            <a:pPr marL="457200" lvl="1" indent="0" algn="ctr" eaLnBrk="1" hangingPunct="1"/>
            <a:r>
              <a:rPr lang="en-US" sz="1800" b="1" dirty="0" smtClean="0">
                <a:solidFill>
                  <a:srgbClr val="7D110C"/>
                </a:solidFill>
              </a:rPr>
              <a:t>Wednesday, October 15, 2014 </a:t>
            </a:r>
          </a:p>
          <a:p>
            <a:pPr marL="457200" lvl="1" indent="0" algn="ctr" eaLnBrk="1" hangingPunct="1"/>
            <a:r>
              <a:rPr lang="en-US" sz="1800" b="1" dirty="0" smtClean="0">
                <a:solidFill>
                  <a:srgbClr val="7D110C"/>
                </a:solidFill>
              </a:rPr>
              <a:t>Wednesday, February 11, 2015</a:t>
            </a:r>
          </a:p>
          <a:p>
            <a:pPr marL="457200" lvl="1" indent="0" algn="ctr" eaLnBrk="1" hangingPunct="1"/>
            <a:r>
              <a:rPr lang="en-US" sz="1800" dirty="0" smtClean="0"/>
              <a:t>in the Kirkwood Hall UGS Conference Room </a:t>
            </a:r>
          </a:p>
          <a:p>
            <a:pPr marL="457200" lvl="1" indent="0" algn="ctr" eaLnBrk="1" hangingPunct="1"/>
            <a:r>
              <a:rPr lang="en-US" sz="1800" dirty="0" smtClean="0"/>
              <a:t>from 10 a.m. to 12 p.m.</a:t>
            </a:r>
          </a:p>
          <a:p>
            <a:pPr marL="457200" lvl="1" indent="0" algn="ctr" eaLnBrk="1" hangingPunct="1"/>
            <a:endParaRPr lang="en-US" sz="1800" dirty="0" smtClean="0"/>
          </a:p>
          <a:p>
            <a:pPr marL="457200" lvl="1" indent="0" algn="ctr" eaLnBrk="1" hangingPunct="1"/>
            <a:r>
              <a:rPr lang="en-US" sz="1800" dirty="0" smtClean="0"/>
              <a:t>RSVP via email at least one week in advance – </a:t>
            </a:r>
            <a:r>
              <a:rPr lang="en-US" sz="1800" dirty="0" smtClean="0">
                <a:hlinkClick r:id="rId2"/>
              </a:rPr>
              <a:t>gerbers@iu.edu</a:t>
            </a:r>
            <a:r>
              <a:rPr lang="en-US" sz="1800" dirty="0" smtClean="0"/>
              <a:t> </a:t>
            </a:r>
          </a:p>
          <a:p>
            <a:pPr marL="457200" lvl="1" indent="0" eaLnBrk="1" hangingPunct="1"/>
            <a:endParaRPr lang="en-US" sz="2400" dirty="0" smtClean="0">
              <a:latin typeface="Arial Narrow" pitchFamily="34" charset="0"/>
            </a:endParaRPr>
          </a:p>
          <a:p>
            <a:pPr lvl="1" eaLnBrk="1" hangingPunct="1">
              <a:buFont typeface="Arial" charset="0"/>
              <a:buChar char="•"/>
            </a:pPr>
            <a:endParaRPr lang="en-US" sz="2400" dirty="0" smtClean="0">
              <a:latin typeface="Arial Narrow" pitchFamily="34" charset="0"/>
            </a:endParaRPr>
          </a:p>
          <a:p>
            <a:pPr lvl="1" eaLnBrk="1" hangingPunct="1">
              <a:buFont typeface="Arial" charset="0"/>
              <a:buChar char="•"/>
            </a:pPr>
            <a:endParaRPr lang="en-US" sz="2400" dirty="0" smtClean="0">
              <a:latin typeface="Arial Narrow" pitchFamily="34" charset="0"/>
            </a:endParaRPr>
          </a:p>
          <a:p>
            <a:pPr lvl="1" eaLnBrk="1" hangingPunct="1">
              <a:buFont typeface="Arial" charset="0"/>
              <a:buChar char="•"/>
            </a:pPr>
            <a:endParaRPr lang="en-US" sz="2400" dirty="0" smtClean="0">
              <a:latin typeface="Arial Narrow" pitchFamily="34" charset="0"/>
            </a:endParaRPr>
          </a:p>
          <a:p>
            <a:pPr lvl="1" eaLnBrk="1" hangingPunct="1">
              <a:buFont typeface="Arial" charset="0"/>
              <a:buChar char="•"/>
            </a:pPr>
            <a:endParaRPr lang="en-US" sz="2400" dirty="0" smtClean="0">
              <a:latin typeface="Arial Narrow" pitchFamily="34" charset="0"/>
            </a:endParaRPr>
          </a:p>
          <a:p>
            <a:pPr lvl="1" eaLnBrk="1" hangingPunct="1">
              <a:buFont typeface="Arial" charset="0"/>
              <a:buChar char="•"/>
            </a:pPr>
            <a:endParaRPr lang="en-US" sz="2400" dirty="0" smtClean="0">
              <a:latin typeface="Arial Narrow" pitchFamily="34" charset="0"/>
            </a:endParaRPr>
          </a:p>
          <a:p>
            <a:pPr lvl="1" eaLnBrk="1" hangingPunct="1">
              <a:buFont typeface="Arial" charset="0"/>
              <a:buChar char="•"/>
            </a:pPr>
            <a:endParaRPr lang="en-US" sz="2400" dirty="0" smtClean="0">
              <a:latin typeface="Arial Narrow" pitchFamily="34" charset="0"/>
            </a:endParaRPr>
          </a:p>
          <a:p>
            <a:pPr lvl="1" eaLnBrk="1" hangingPunct="1">
              <a:buFont typeface="Arial" charset="0"/>
              <a:buChar char="•"/>
            </a:pPr>
            <a:endParaRPr lang="en-US" sz="2400" dirty="0" smtClean="0">
              <a:latin typeface="Arial Narrow" pitchFamily="34" charset="0"/>
            </a:endParaRPr>
          </a:p>
        </p:txBody>
      </p:sp>
      <p:sp>
        <p:nvSpPr>
          <p:cNvPr id="4" name="Date Placeholder 3"/>
          <p:cNvSpPr txBox="1">
            <a:spLocks noGrp="1"/>
          </p:cNvSpPr>
          <p:nvPr>
            <p:ph type="dt" sz="quarter"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7581066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sz="quarter"/>
          </p:nvPr>
        </p:nvSpPr>
        <p:spPr>
          <a:xfrm>
            <a:off x="455613" y="1524000"/>
            <a:ext cx="8226425" cy="914400"/>
          </a:xfrm>
        </p:spPr>
        <p:txBody>
          <a:bodyPr/>
          <a:lstStyle/>
          <a:p>
            <a:r>
              <a:rPr lang="en-US" dirty="0"/>
              <a:t>eDocs</a:t>
            </a:r>
            <a:br>
              <a:rPr lang="en-US" dirty="0"/>
            </a:br>
            <a:r>
              <a:rPr lang="en-US" dirty="0"/>
              <a:t/>
            </a:r>
            <a:br>
              <a:rPr lang="en-US" dirty="0"/>
            </a:br>
            <a:endParaRPr lang="en-US" dirty="0"/>
          </a:p>
        </p:txBody>
      </p:sp>
      <p:sp>
        <p:nvSpPr>
          <p:cNvPr id="4" name="TextBox 3"/>
          <p:cNvSpPr txBox="1"/>
          <p:nvPr/>
        </p:nvSpPr>
        <p:spPr>
          <a:xfrm>
            <a:off x="609600" y="3012272"/>
            <a:ext cx="8229600" cy="369332"/>
          </a:xfrm>
          <a:prstGeom prst="rect">
            <a:avLst/>
          </a:prstGeom>
          <a:noFill/>
        </p:spPr>
        <p:txBody>
          <a:bodyPr wrap="square" rtlCol="0">
            <a:spAutoFit/>
          </a:bodyPr>
          <a:lstStyle/>
          <a:p>
            <a:pPr algn="ctr"/>
            <a:r>
              <a:rPr lang="en-US" sz="1800" i="0" dirty="0" smtClean="0">
                <a:solidFill>
                  <a:schemeClr val="bg1"/>
                </a:solidFill>
              </a:rPr>
              <a:t>Beth Nicodemus</a:t>
            </a:r>
            <a:endParaRPr lang="en-US" sz="1800" i="0" dirty="0">
              <a:solidFill>
                <a:schemeClr val="bg1"/>
              </a:solidFill>
            </a:endParaRPr>
          </a:p>
        </p:txBody>
      </p:sp>
      <p:pic>
        <p:nvPicPr>
          <p:cNvPr id="5"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2974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11213"/>
            <a:ext cx="7950201" cy="941387"/>
          </a:xfrm>
        </p:spPr>
        <p:txBody>
          <a:bodyPr/>
          <a:lstStyle/>
          <a:p>
            <a:pPr algn="ctr"/>
            <a:r>
              <a:rPr lang="en-US" dirty="0" smtClean="0"/>
              <a:t>eDoc Lite</a:t>
            </a:r>
            <a:endParaRPr lang="en-US" dirty="0"/>
          </a:p>
        </p:txBody>
      </p:sp>
      <p:sp>
        <p:nvSpPr>
          <p:cNvPr id="3" name="Content Placeholder 2"/>
          <p:cNvSpPr>
            <a:spLocks noGrp="1"/>
          </p:cNvSpPr>
          <p:nvPr>
            <p:ph idx="1"/>
          </p:nvPr>
        </p:nvSpPr>
        <p:spPr>
          <a:xfrm>
            <a:off x="685800" y="1852613"/>
            <a:ext cx="7950200" cy="4038600"/>
          </a:xfrm>
        </p:spPr>
        <p:txBody>
          <a:bodyPr/>
          <a:lstStyle/>
          <a:p>
            <a:r>
              <a:rPr lang="en-US" sz="1800" dirty="0" smtClean="0"/>
              <a:t>A system to replace paper forms that route to various people for approval</a:t>
            </a:r>
          </a:p>
          <a:p>
            <a:endParaRPr lang="en-US" sz="1800" dirty="0"/>
          </a:p>
          <a:p>
            <a:r>
              <a:rPr lang="en-US" sz="1800" dirty="0"/>
              <a:t>The </a:t>
            </a:r>
            <a:r>
              <a:rPr lang="en-US" sz="1800" dirty="0" err="1"/>
              <a:t>eDocs</a:t>
            </a:r>
            <a:r>
              <a:rPr lang="en-US" sz="1800" dirty="0"/>
              <a:t> are set-up with a structured route path that each eDoc </a:t>
            </a:r>
            <a:r>
              <a:rPr lang="en-US" sz="1800" dirty="0" smtClean="0"/>
              <a:t>follows</a:t>
            </a:r>
          </a:p>
          <a:p>
            <a:pPr marL="0" indent="0">
              <a:buNone/>
            </a:pPr>
            <a:endParaRPr lang="en-US" sz="1800" dirty="0" smtClean="0"/>
          </a:p>
          <a:p>
            <a:r>
              <a:rPr lang="en-US" sz="1800" dirty="0" smtClean="0"/>
              <a:t>The University Graduate School forms route based on the department, or departments, the student has selected on the form</a:t>
            </a:r>
          </a:p>
          <a:p>
            <a:pPr lvl="1">
              <a:buFont typeface="Wingdings" pitchFamily="2" charset="2"/>
              <a:buChar char="Ø"/>
            </a:pPr>
            <a:r>
              <a:rPr lang="en-US" sz="1800" dirty="0" smtClean="0"/>
              <a:t>Each department has designated one or more people who should approve the documents</a:t>
            </a:r>
          </a:p>
        </p:txBody>
      </p:sp>
      <p:sp>
        <p:nvSpPr>
          <p:cNvPr id="4" name="Date Placeholder 3"/>
          <p:cNvSpPr>
            <a:spLocks noGrp="1"/>
          </p:cNvSpPr>
          <p:nvPr>
            <p:ph type="dt" sz="half" idx="10"/>
          </p:nvPr>
        </p:nvSpPr>
        <p:spPr>
          <a:xfrm>
            <a:off x="7010400" y="152400"/>
            <a:ext cx="1905000" cy="304800"/>
          </a:xfrm>
        </p:spPr>
        <p:txBody>
          <a:bodyPr/>
          <a:lstStyle/>
          <a:p>
            <a:pPr>
              <a:defRPr/>
            </a:pPr>
            <a:r>
              <a:rPr lang="en-US" sz="1000" dirty="0" smtClean="0"/>
              <a:t>September 18 and 22, 2014</a:t>
            </a:r>
            <a:endParaRPr lang="en-US" sz="1000" i="1" dirty="0"/>
          </a:p>
        </p:txBody>
      </p:sp>
      <p:sp>
        <p:nvSpPr>
          <p:cNvPr id="5" name="Footer Placeholder 4"/>
          <p:cNvSpPr>
            <a:spLocks noGrp="1"/>
          </p:cNvSpPr>
          <p:nvPr>
            <p:ph type="ftr" sz="quarter" idx="11"/>
          </p:nvPr>
        </p:nvSpPr>
        <p:spPr/>
        <p:txBody>
          <a:bodyPr/>
          <a:lstStyle/>
          <a:p>
            <a:pPr>
              <a:defRPr/>
            </a:pPr>
            <a:r>
              <a:rPr lang="en-US" sz="1000" dirty="0" smtClean="0"/>
              <a:t> </a:t>
            </a:r>
            <a:endParaRPr lang="en-US" sz="1000" i="1" dirty="0"/>
          </a:p>
          <a:p>
            <a:pPr>
              <a:defRPr/>
            </a:pPr>
            <a:endParaRPr lang="en-US" sz="1000" i="1" dirty="0"/>
          </a:p>
        </p:txBody>
      </p:sp>
      <p:sp>
        <p:nvSpPr>
          <p:cNvPr id="6" name="Footer Placeholder 4"/>
          <p:cNvSpPr txBox="1">
            <a:spLocks/>
          </p:cNvSpPr>
          <p:nvPr/>
        </p:nvSpPr>
        <p:spPr bwMode="auto">
          <a:xfrm>
            <a:off x="381000" y="152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i="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286000" algn="l" defTabSz="914400" rtl="0" eaLnBrk="1" latinLnBrk="0" hangingPunct="1">
              <a:defRPr sz="2400" i="1" kern="1200">
                <a:solidFill>
                  <a:schemeClr val="tx1"/>
                </a:solidFill>
                <a:latin typeface="Arial" charset="0"/>
                <a:ea typeface="ＭＳ Ｐゴシック" charset="-128"/>
                <a:cs typeface="+mn-cs"/>
              </a:defRPr>
            </a:lvl6pPr>
            <a:lvl7pPr marL="2743200" algn="l" defTabSz="914400" rtl="0" eaLnBrk="1" latinLnBrk="0" hangingPunct="1">
              <a:defRPr sz="2400" i="1" kern="1200">
                <a:solidFill>
                  <a:schemeClr val="tx1"/>
                </a:solidFill>
                <a:latin typeface="Arial" charset="0"/>
                <a:ea typeface="ＭＳ Ｐゴシック" charset="-128"/>
                <a:cs typeface="+mn-cs"/>
              </a:defRPr>
            </a:lvl7pPr>
            <a:lvl8pPr marL="3200400" algn="l" defTabSz="914400" rtl="0" eaLnBrk="1" latinLnBrk="0" hangingPunct="1">
              <a:defRPr sz="2400" i="1" kern="1200">
                <a:solidFill>
                  <a:schemeClr val="tx1"/>
                </a:solidFill>
                <a:latin typeface="Arial" charset="0"/>
                <a:ea typeface="ＭＳ Ｐゴシック" charset="-128"/>
                <a:cs typeface="+mn-cs"/>
              </a:defRPr>
            </a:lvl8pPr>
            <a:lvl9pPr marL="3657600" algn="l" defTabSz="914400" rtl="0" eaLnBrk="1" latinLnBrk="0" hangingPunct="1">
              <a:defRPr sz="2400" i="1" kern="1200">
                <a:solidFill>
                  <a:schemeClr val="tx1"/>
                </a:solidFill>
                <a:latin typeface="Arial" charset="0"/>
                <a:ea typeface="ＭＳ Ｐゴシック" charset="-128"/>
                <a:cs typeface="+mn-cs"/>
              </a:defRPr>
            </a:lvl9pPr>
          </a:lstStyle>
          <a:p>
            <a:pPr>
              <a:defRPr/>
            </a:pPr>
            <a:r>
              <a:rPr lang="en-US" sz="1000" smtClean="0"/>
              <a:t>The University Graduate School Academic Affairs Workshop</a:t>
            </a:r>
            <a:endParaRPr lang="en-US" sz="1000" i="1" dirty="0"/>
          </a:p>
        </p:txBody>
      </p:sp>
    </p:spTree>
    <p:extLst>
      <p:ext uri="{BB962C8B-B14F-4D97-AF65-F5344CB8AC3E}">
        <p14:creationId xmlns:p14="http://schemas.microsoft.com/office/powerpoint/2010/main" val="12413487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811213"/>
            <a:ext cx="7874001" cy="941387"/>
          </a:xfrm>
        </p:spPr>
        <p:txBody>
          <a:bodyPr/>
          <a:lstStyle/>
          <a:p>
            <a:pPr algn="ctr"/>
            <a:r>
              <a:rPr lang="en-US" dirty="0" err="1"/>
              <a:t>eDoc</a:t>
            </a:r>
            <a:r>
              <a:rPr lang="en-US" dirty="0"/>
              <a:t> </a:t>
            </a:r>
            <a:r>
              <a:rPr lang="en-US" dirty="0" smtClean="0"/>
              <a:t>Lite (continued)</a:t>
            </a:r>
            <a:endParaRPr lang="en-US" dirty="0"/>
          </a:p>
        </p:txBody>
      </p:sp>
      <p:sp>
        <p:nvSpPr>
          <p:cNvPr id="3" name="Content Placeholder 2"/>
          <p:cNvSpPr>
            <a:spLocks noGrp="1"/>
          </p:cNvSpPr>
          <p:nvPr>
            <p:ph idx="1"/>
          </p:nvPr>
        </p:nvSpPr>
        <p:spPr>
          <a:xfrm>
            <a:off x="762000" y="2057401"/>
            <a:ext cx="7874000" cy="3833812"/>
          </a:xfrm>
        </p:spPr>
        <p:txBody>
          <a:bodyPr/>
          <a:lstStyle/>
          <a:p>
            <a:pPr>
              <a:buFont typeface="Arial" pitchFamily="34" charset="0"/>
              <a:buChar char="•"/>
            </a:pPr>
            <a:r>
              <a:rPr lang="en-US" sz="2000" b="1" dirty="0" smtClean="0"/>
              <a:t>Benefits</a:t>
            </a:r>
          </a:p>
          <a:p>
            <a:pPr marL="0" indent="0">
              <a:buNone/>
            </a:pPr>
            <a:endParaRPr lang="en-US" sz="1800" dirty="0"/>
          </a:p>
          <a:p>
            <a:pPr lvl="1">
              <a:buFont typeface="Wingdings" pitchFamily="2" charset="2"/>
              <a:buChar char="Ø"/>
            </a:pPr>
            <a:r>
              <a:rPr lang="en-US" sz="1800" dirty="0" smtClean="0"/>
              <a:t>More </a:t>
            </a:r>
            <a:r>
              <a:rPr lang="en-US" sz="1800" dirty="0"/>
              <a:t>efficient for the student to </a:t>
            </a:r>
            <a:r>
              <a:rPr lang="en-US" sz="1800" dirty="0" smtClean="0"/>
              <a:t>complete</a:t>
            </a:r>
          </a:p>
          <a:p>
            <a:pPr lvl="1">
              <a:buFont typeface="Wingdings" pitchFamily="2" charset="2"/>
              <a:buChar char="Ø"/>
            </a:pPr>
            <a:endParaRPr lang="en-US" sz="1800" dirty="0"/>
          </a:p>
          <a:p>
            <a:pPr lvl="1">
              <a:buFont typeface="Wingdings" pitchFamily="2" charset="2"/>
              <a:buChar char="Ø"/>
            </a:pPr>
            <a:r>
              <a:rPr lang="en-US" sz="1800" dirty="0"/>
              <a:t>Approval process is more </a:t>
            </a:r>
            <a:r>
              <a:rPr lang="en-US" sz="1800" dirty="0" smtClean="0"/>
              <a:t>efficient</a:t>
            </a:r>
          </a:p>
          <a:p>
            <a:pPr marL="457200" lvl="1" indent="0"/>
            <a:endParaRPr lang="en-US" sz="1800" dirty="0" smtClean="0"/>
          </a:p>
          <a:p>
            <a:pPr lvl="1">
              <a:buFont typeface="Wingdings" pitchFamily="2" charset="2"/>
              <a:buChar char="Ø"/>
            </a:pPr>
            <a:r>
              <a:rPr lang="en-US" sz="1800" dirty="0"/>
              <a:t>Easy to track</a:t>
            </a:r>
          </a:p>
          <a:p>
            <a:pPr marL="457200" lvl="1" indent="0"/>
            <a:endParaRPr lang="en-US" sz="1800" dirty="0"/>
          </a:p>
          <a:p>
            <a:endParaRPr lang="en-US" dirty="0"/>
          </a:p>
        </p:txBody>
      </p:sp>
      <p:sp>
        <p:nvSpPr>
          <p:cNvPr id="4" name="Date Placeholder 3"/>
          <p:cNvSpPr>
            <a:spLocks noGrp="1"/>
          </p:cNvSpPr>
          <p:nvPr>
            <p:ph type="dt" sz="half" idx="10"/>
          </p:nvPr>
        </p:nvSpPr>
        <p:spPr>
          <a:xfrm>
            <a:off x="6934200" y="152400"/>
            <a:ext cx="1981200" cy="304800"/>
          </a:xfrm>
        </p:spPr>
        <p:txBody>
          <a:bodyPr/>
          <a:lstStyle/>
          <a:p>
            <a:r>
              <a:rPr lang="en-US" sz="1000" dirty="0" smtClean="0"/>
              <a:t>September 18 and 22, 2014</a:t>
            </a:r>
            <a:endParaRPr lang="en-US" sz="1000" dirty="0"/>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9587150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533401"/>
            <a:ext cx="8253413" cy="838199"/>
          </a:xfrm>
        </p:spPr>
        <p:txBody>
          <a:bodyPr/>
          <a:lstStyle/>
          <a:p>
            <a:pPr algn="ctr"/>
            <a:r>
              <a:rPr lang="en-US" dirty="0" smtClean="0"/>
              <a:t>eDoc </a:t>
            </a:r>
            <a:r>
              <a:rPr lang="en-US" dirty="0" err="1" smtClean="0"/>
              <a:t>Lites</a:t>
            </a:r>
            <a:r>
              <a:rPr lang="en-US" dirty="0" smtClean="0"/>
              <a:t> Managed by UGS</a:t>
            </a:r>
            <a:endParaRPr lang="en-US" dirty="0"/>
          </a:p>
        </p:txBody>
      </p:sp>
      <p:sp>
        <p:nvSpPr>
          <p:cNvPr id="7" name="Content Placeholder 6"/>
          <p:cNvSpPr>
            <a:spLocks noGrp="1"/>
          </p:cNvSpPr>
          <p:nvPr>
            <p:ph idx="1"/>
          </p:nvPr>
        </p:nvSpPr>
        <p:spPr>
          <a:xfrm>
            <a:off x="381000" y="1600200"/>
            <a:ext cx="7924800" cy="4038600"/>
          </a:xfrm>
        </p:spPr>
        <p:txBody>
          <a:bodyPr/>
          <a:lstStyle/>
          <a:p>
            <a:pPr>
              <a:buFont typeface="Arial" pitchFamily="34" charset="0"/>
              <a:buChar char="•"/>
            </a:pPr>
            <a:r>
              <a:rPr lang="en-US" sz="2000" b="1" dirty="0" smtClean="0"/>
              <a:t>Currently available</a:t>
            </a:r>
          </a:p>
          <a:p>
            <a:pPr lvl="1">
              <a:buFont typeface="Wingdings" pitchFamily="2" charset="2"/>
              <a:buChar char="Ø"/>
            </a:pPr>
            <a:r>
              <a:rPr lang="en-US" sz="1800" dirty="0" smtClean="0"/>
              <a:t>Master’s Application and Recommendation for Advanced Degree</a:t>
            </a:r>
          </a:p>
          <a:p>
            <a:pPr lvl="1">
              <a:buFont typeface="Wingdings" pitchFamily="2" charset="2"/>
              <a:buChar char="Ø"/>
            </a:pPr>
            <a:endParaRPr lang="en-US" sz="1800" dirty="0" smtClean="0"/>
          </a:p>
          <a:p>
            <a:pPr lvl="1">
              <a:buFont typeface="Wingdings" pitchFamily="2" charset="2"/>
              <a:buChar char="Ø"/>
            </a:pPr>
            <a:r>
              <a:rPr lang="en-US" sz="1800" dirty="0" smtClean="0"/>
              <a:t>Ph.D. Commencement Participation Application</a:t>
            </a:r>
          </a:p>
          <a:p>
            <a:pPr lvl="1">
              <a:buFont typeface="Wingdings" pitchFamily="2" charset="2"/>
              <a:buChar char="Ø"/>
            </a:pPr>
            <a:endParaRPr lang="en-US" sz="1800" dirty="0" smtClean="0"/>
          </a:p>
          <a:p>
            <a:pPr lvl="1">
              <a:buFont typeface="Wingdings" pitchFamily="2" charset="2"/>
              <a:buChar char="Ø"/>
            </a:pPr>
            <a:r>
              <a:rPr lang="en-US" sz="1800" dirty="0" smtClean="0"/>
              <a:t>Defense Announcement</a:t>
            </a:r>
          </a:p>
          <a:p>
            <a:pPr lvl="1">
              <a:buFont typeface="Wingdings" pitchFamily="2" charset="2"/>
              <a:buChar char="Ø"/>
            </a:pPr>
            <a:endParaRPr lang="en-US" sz="1800" dirty="0" smtClean="0"/>
          </a:p>
          <a:p>
            <a:pPr lvl="1">
              <a:buFont typeface="Wingdings" pitchFamily="2" charset="2"/>
              <a:buChar char="Ø"/>
            </a:pPr>
            <a:r>
              <a:rPr lang="en-US" sz="1800" dirty="0" smtClean="0"/>
              <a:t>Nomination of Research Committee and Change of Research Committee</a:t>
            </a:r>
          </a:p>
          <a:p>
            <a:pPr marL="0" indent="0">
              <a:buNone/>
            </a:pPr>
            <a:endParaRPr lang="en-US" sz="1000" dirty="0"/>
          </a:p>
          <a:p>
            <a:pPr lvl="1">
              <a:buFont typeface="Wingdings" pitchFamily="2" charset="2"/>
              <a:buChar char="Ø"/>
            </a:pPr>
            <a:r>
              <a:rPr lang="en-US" sz="1800" smtClean="0"/>
              <a:t>Nomination </a:t>
            </a:r>
            <a:r>
              <a:rPr lang="en-US" sz="1800" dirty="0" smtClean="0"/>
              <a:t>to Candidacy</a:t>
            </a:r>
            <a:endParaRPr lang="en-US" sz="1800" dirty="0"/>
          </a:p>
        </p:txBody>
      </p:sp>
      <p:sp>
        <p:nvSpPr>
          <p:cNvPr id="2" name="Date Placeholder 1"/>
          <p:cNvSpPr>
            <a:spLocks noGrp="1"/>
          </p:cNvSpPr>
          <p:nvPr>
            <p:ph type="dt" sz="half" idx="10"/>
          </p:nvPr>
        </p:nvSpPr>
        <p:spPr>
          <a:xfrm>
            <a:off x="6934200" y="152400"/>
            <a:ext cx="1981200" cy="304800"/>
          </a:xfrm>
        </p:spPr>
        <p:txBody>
          <a:bodyPr/>
          <a:lstStyle/>
          <a:p>
            <a:pPr>
              <a:defRPr/>
            </a:pPr>
            <a:r>
              <a:rPr lang="en-US" sz="1000" dirty="0"/>
              <a:t>September 18 and 22, 2014</a:t>
            </a:r>
          </a:p>
          <a:p>
            <a:pPr>
              <a:defRPr/>
            </a:pPr>
            <a:endParaRPr lang="en-US" sz="1000" i="1" dirty="0"/>
          </a:p>
        </p:txBody>
      </p:sp>
      <p:sp>
        <p:nvSpPr>
          <p:cNvPr id="3" name="Footer Placeholder 2"/>
          <p:cNvSpPr>
            <a:spLocks noGrp="1"/>
          </p:cNvSpPr>
          <p:nvPr>
            <p:ph type="ftr" sz="quarter" idx="11"/>
          </p:nvPr>
        </p:nvSpPr>
        <p:spPr/>
        <p:txBody>
          <a:bodyPr/>
          <a:lstStyle/>
          <a:p>
            <a:pPr>
              <a:defRPr/>
            </a:pPr>
            <a:r>
              <a:rPr lang="en-US" sz="1000" dirty="0" smtClean="0"/>
              <a:t> </a:t>
            </a:r>
            <a:endParaRPr lang="en-US" sz="1000" i="1" dirty="0"/>
          </a:p>
          <a:p>
            <a:pPr>
              <a:defRPr/>
            </a:pPr>
            <a:endParaRPr lang="en-US" sz="1000" i="1" dirty="0"/>
          </a:p>
        </p:txBody>
      </p:sp>
      <p:sp>
        <p:nvSpPr>
          <p:cNvPr id="8" name="Footer Placeholder 4"/>
          <p:cNvSpPr txBox="1">
            <a:spLocks/>
          </p:cNvSpPr>
          <p:nvPr/>
        </p:nvSpPr>
        <p:spPr bwMode="auto">
          <a:xfrm>
            <a:off x="381000" y="152400"/>
            <a:ext cx="4953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200" i="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charset="-128"/>
                <a:cs typeface="+mn-cs"/>
              </a:defRPr>
            </a:lvl5pPr>
            <a:lvl6pPr marL="2286000" algn="l" defTabSz="914400" rtl="0" eaLnBrk="1" latinLnBrk="0" hangingPunct="1">
              <a:defRPr sz="2400" i="1" kern="1200">
                <a:solidFill>
                  <a:schemeClr val="tx1"/>
                </a:solidFill>
                <a:latin typeface="Arial" charset="0"/>
                <a:ea typeface="ＭＳ Ｐゴシック" charset="-128"/>
                <a:cs typeface="+mn-cs"/>
              </a:defRPr>
            </a:lvl6pPr>
            <a:lvl7pPr marL="2743200" algn="l" defTabSz="914400" rtl="0" eaLnBrk="1" latinLnBrk="0" hangingPunct="1">
              <a:defRPr sz="2400" i="1" kern="1200">
                <a:solidFill>
                  <a:schemeClr val="tx1"/>
                </a:solidFill>
                <a:latin typeface="Arial" charset="0"/>
                <a:ea typeface="ＭＳ Ｐゴシック" charset="-128"/>
                <a:cs typeface="+mn-cs"/>
              </a:defRPr>
            </a:lvl7pPr>
            <a:lvl8pPr marL="3200400" algn="l" defTabSz="914400" rtl="0" eaLnBrk="1" latinLnBrk="0" hangingPunct="1">
              <a:defRPr sz="2400" i="1" kern="1200">
                <a:solidFill>
                  <a:schemeClr val="tx1"/>
                </a:solidFill>
                <a:latin typeface="Arial" charset="0"/>
                <a:ea typeface="ＭＳ Ｐゴシック" charset="-128"/>
                <a:cs typeface="+mn-cs"/>
              </a:defRPr>
            </a:lvl8pPr>
            <a:lvl9pPr marL="3657600" algn="l" defTabSz="914400" rtl="0" eaLnBrk="1" latinLnBrk="0" hangingPunct="1">
              <a:defRPr sz="2400" i="1" kern="1200">
                <a:solidFill>
                  <a:schemeClr val="tx1"/>
                </a:solidFill>
                <a:latin typeface="Arial" charset="0"/>
                <a:ea typeface="ＭＳ Ｐゴシック" charset="-128"/>
                <a:cs typeface="+mn-cs"/>
              </a:defRPr>
            </a:lvl9pPr>
          </a:lstStyle>
          <a:p>
            <a:pPr>
              <a:defRPr/>
            </a:pPr>
            <a:r>
              <a:rPr lang="en-US" sz="1000" smtClean="0"/>
              <a:t>The University Graduate School Academic Affairs Workshop</a:t>
            </a:r>
            <a:endParaRPr lang="en-US" sz="1000" i="1" dirty="0"/>
          </a:p>
        </p:txBody>
      </p:sp>
    </p:spTree>
    <p:extLst>
      <p:ext uri="{BB962C8B-B14F-4D97-AF65-F5344CB8AC3E}">
        <p14:creationId xmlns:p14="http://schemas.microsoft.com/office/powerpoint/2010/main" val="25410621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533401"/>
            <a:ext cx="8026401" cy="990600"/>
          </a:xfrm>
        </p:spPr>
        <p:txBody>
          <a:bodyPr/>
          <a:lstStyle/>
          <a:p>
            <a:pPr algn="ctr"/>
            <a:r>
              <a:rPr lang="en-US" dirty="0" smtClean="0"/>
              <a:t>Nomination of Research Committee</a:t>
            </a:r>
            <a:endParaRPr lang="en-US" dirty="0"/>
          </a:p>
        </p:txBody>
      </p:sp>
      <p:sp>
        <p:nvSpPr>
          <p:cNvPr id="3" name="Content Placeholder 2"/>
          <p:cNvSpPr>
            <a:spLocks noGrp="1"/>
          </p:cNvSpPr>
          <p:nvPr>
            <p:ph idx="1"/>
          </p:nvPr>
        </p:nvSpPr>
        <p:spPr>
          <a:xfrm>
            <a:off x="609600" y="1852613"/>
            <a:ext cx="8026400" cy="4038600"/>
          </a:xfrm>
        </p:spPr>
        <p:txBody>
          <a:bodyPr/>
          <a:lstStyle/>
          <a:p>
            <a:pPr marL="0" indent="0">
              <a:buNone/>
            </a:pPr>
            <a:endParaRPr lang="en-US" sz="1800" dirty="0" smtClean="0"/>
          </a:p>
          <a:p>
            <a:r>
              <a:rPr lang="en-US" sz="1800" dirty="0" smtClean="0"/>
              <a:t>Student fills out most of the form, including the Research Committee member information</a:t>
            </a:r>
          </a:p>
          <a:p>
            <a:pPr marL="0" indent="0">
              <a:buNone/>
            </a:pPr>
            <a:endParaRPr lang="en-US" sz="1800" dirty="0" smtClean="0"/>
          </a:p>
          <a:p>
            <a:r>
              <a:rPr lang="en-US" sz="1800" dirty="0" smtClean="0"/>
              <a:t>It routes to Department’s staff, who:</a:t>
            </a:r>
          </a:p>
          <a:p>
            <a:pPr marL="0" indent="0">
              <a:buNone/>
            </a:pPr>
            <a:endParaRPr lang="en-US" sz="1800" dirty="0" smtClean="0"/>
          </a:p>
          <a:p>
            <a:pPr lvl="1">
              <a:buFont typeface="Wingdings" pitchFamily="2" charset="2"/>
              <a:buChar char="Ø"/>
            </a:pPr>
            <a:r>
              <a:rPr lang="en-US" sz="1800" dirty="0" smtClean="0"/>
              <a:t>Enters the date the candidacy was approved</a:t>
            </a:r>
          </a:p>
          <a:p>
            <a:pPr lvl="1">
              <a:buFont typeface="Wingdings" pitchFamily="2" charset="2"/>
              <a:buChar char="Ø"/>
            </a:pPr>
            <a:r>
              <a:rPr lang="en-US" sz="1800" dirty="0" smtClean="0"/>
              <a:t>Verifies that at least two members of the committee are endorsed (including the chair)</a:t>
            </a:r>
          </a:p>
          <a:p>
            <a:pPr lvl="1">
              <a:buFont typeface="Wingdings" pitchFamily="2" charset="2"/>
              <a:buChar char="Ø"/>
            </a:pPr>
            <a:r>
              <a:rPr lang="en-US" sz="1800" dirty="0" smtClean="0"/>
              <a:t>Approves any members that are in the section for outside members</a:t>
            </a:r>
            <a:endParaRPr lang="en-US" sz="1800" dirty="0"/>
          </a:p>
        </p:txBody>
      </p:sp>
      <p:sp>
        <p:nvSpPr>
          <p:cNvPr id="4" name="Date Placeholder 3"/>
          <p:cNvSpPr>
            <a:spLocks noGrp="1"/>
          </p:cNvSpPr>
          <p:nvPr>
            <p:ph type="dt" sz="half" idx="10"/>
          </p:nvPr>
        </p:nvSpPr>
        <p:spPr>
          <a:xfrm>
            <a:off x="7162800" y="152400"/>
            <a:ext cx="1752600" cy="304800"/>
          </a:xfrm>
        </p:spPr>
        <p:txBody>
          <a:bodyPr/>
          <a:lstStyle/>
          <a:p>
            <a:r>
              <a:rPr lang="en-US" sz="100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3372399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11213"/>
            <a:ext cx="7950201" cy="1143000"/>
          </a:xfrm>
        </p:spPr>
        <p:txBody>
          <a:bodyPr/>
          <a:lstStyle/>
          <a:p>
            <a:pPr algn="ctr"/>
            <a:r>
              <a:rPr lang="en-US" dirty="0" smtClean="0"/>
              <a:t>Nomination of Research Committee, (continued)</a:t>
            </a:r>
            <a:endParaRPr lang="en-US" dirty="0"/>
          </a:p>
        </p:txBody>
      </p:sp>
      <p:sp>
        <p:nvSpPr>
          <p:cNvPr id="3" name="Content Placeholder 2"/>
          <p:cNvSpPr>
            <a:spLocks noGrp="1"/>
          </p:cNvSpPr>
          <p:nvPr>
            <p:ph idx="1"/>
          </p:nvPr>
        </p:nvSpPr>
        <p:spPr>
          <a:xfrm>
            <a:off x="685800" y="2057400"/>
            <a:ext cx="7950200" cy="3833812"/>
          </a:xfrm>
        </p:spPr>
        <p:txBody>
          <a:bodyPr/>
          <a:lstStyle/>
          <a:p>
            <a:r>
              <a:rPr lang="en-US" sz="1800" dirty="0" smtClean="0"/>
              <a:t>Then it routes to the </a:t>
            </a:r>
            <a:r>
              <a:rPr lang="en-US" sz="1800" dirty="0"/>
              <a:t>Research </a:t>
            </a:r>
            <a:r>
              <a:rPr lang="en-US" sz="1800" dirty="0" smtClean="0"/>
              <a:t>Committee</a:t>
            </a:r>
          </a:p>
          <a:p>
            <a:pPr lvl="1">
              <a:buFont typeface="Wingdings" pitchFamily="2" charset="2"/>
              <a:buChar char="Ø"/>
            </a:pPr>
            <a:r>
              <a:rPr lang="en-US" sz="1800" dirty="0" smtClean="0"/>
              <a:t>All members receive the document for </a:t>
            </a:r>
            <a:r>
              <a:rPr lang="en-US" sz="1800" dirty="0"/>
              <a:t>approval at </a:t>
            </a:r>
            <a:r>
              <a:rPr lang="en-US" sz="1800" dirty="0" smtClean="0"/>
              <a:t>the same </a:t>
            </a:r>
            <a:r>
              <a:rPr lang="en-US" sz="1800" dirty="0"/>
              <a:t>time</a:t>
            </a:r>
          </a:p>
          <a:p>
            <a:pPr lvl="1">
              <a:buFont typeface="Wingdings" pitchFamily="2" charset="2"/>
              <a:buChar char="Ø"/>
            </a:pPr>
            <a:r>
              <a:rPr lang="en-US" sz="1800" dirty="0" smtClean="0"/>
              <a:t>It </a:t>
            </a:r>
            <a:r>
              <a:rPr lang="en-US" sz="1800" dirty="0"/>
              <a:t>can be approved by them in any order</a:t>
            </a:r>
          </a:p>
          <a:p>
            <a:pPr marL="0" indent="0">
              <a:buNone/>
            </a:pPr>
            <a:endParaRPr lang="en-US" sz="1800" dirty="0" smtClean="0"/>
          </a:p>
          <a:p>
            <a:r>
              <a:rPr lang="en-US" sz="1800" dirty="0" smtClean="0"/>
              <a:t>After the Committee has approved the document, you have the option to have the document route back to a person in the department, or directly to the University Graduate School.</a:t>
            </a:r>
          </a:p>
          <a:p>
            <a:pPr marL="0" indent="0">
              <a:buNone/>
            </a:pPr>
            <a:endParaRPr lang="en-US" sz="1800" dirty="0" smtClean="0"/>
          </a:p>
          <a:p>
            <a:r>
              <a:rPr lang="en-US" sz="1800" dirty="0" smtClean="0"/>
              <a:t>When Shelly </a:t>
            </a:r>
            <a:r>
              <a:rPr lang="en-US" sz="1800" dirty="0" err="1" smtClean="0"/>
              <a:t>Gerbers</a:t>
            </a:r>
            <a:r>
              <a:rPr lang="en-US" sz="1800" dirty="0" smtClean="0"/>
              <a:t>-Sparks gives the Nomination her official University Graduate School approval, she will enter that date in the “For University Graduate School Use Only” section</a:t>
            </a:r>
            <a:endParaRPr lang="en-US" sz="1800" dirty="0"/>
          </a:p>
        </p:txBody>
      </p:sp>
      <p:sp>
        <p:nvSpPr>
          <p:cNvPr id="4" name="Date Placeholder 3"/>
          <p:cNvSpPr>
            <a:spLocks noGrp="1"/>
          </p:cNvSpPr>
          <p:nvPr>
            <p:ph type="dt" sz="half" idx="10"/>
          </p:nvPr>
        </p:nvSpPr>
        <p:spPr>
          <a:xfrm>
            <a:off x="7162800" y="152400"/>
            <a:ext cx="1752600" cy="304800"/>
          </a:xfrm>
        </p:spPr>
        <p:txBody>
          <a:bodyPr/>
          <a:lstStyle/>
          <a:p>
            <a:r>
              <a:rPr lang="en-US" sz="100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6038561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872413" cy="914399"/>
          </a:xfrm>
        </p:spPr>
        <p:txBody>
          <a:bodyPr/>
          <a:lstStyle/>
          <a:p>
            <a:pPr algn="ctr"/>
            <a:r>
              <a:rPr lang="en-US" dirty="0" smtClean="0"/>
              <a:t>Change of Research Committee</a:t>
            </a:r>
            <a:endParaRPr lang="en-US" dirty="0"/>
          </a:p>
        </p:txBody>
      </p:sp>
      <p:sp>
        <p:nvSpPr>
          <p:cNvPr id="3" name="Content Placeholder 2"/>
          <p:cNvSpPr>
            <a:spLocks noGrp="1"/>
          </p:cNvSpPr>
          <p:nvPr>
            <p:ph idx="1"/>
          </p:nvPr>
        </p:nvSpPr>
        <p:spPr>
          <a:xfrm>
            <a:off x="763588" y="1852613"/>
            <a:ext cx="7872412" cy="4038600"/>
          </a:xfrm>
        </p:spPr>
        <p:txBody>
          <a:bodyPr/>
          <a:lstStyle/>
          <a:p>
            <a:r>
              <a:rPr lang="en-US" sz="1800" dirty="0" smtClean="0"/>
              <a:t>This form is similar to the Nomination of Research Committee</a:t>
            </a:r>
          </a:p>
          <a:p>
            <a:pPr marL="0" indent="0">
              <a:buNone/>
            </a:pPr>
            <a:endParaRPr lang="en-US" sz="1800" dirty="0" smtClean="0"/>
          </a:p>
          <a:p>
            <a:r>
              <a:rPr lang="en-US" sz="1800" dirty="0" smtClean="0"/>
              <a:t>The student is only required to provide information that pertains to the change</a:t>
            </a:r>
          </a:p>
          <a:p>
            <a:pPr marL="0" indent="0">
              <a:buNone/>
            </a:pPr>
            <a:endParaRPr lang="en-US" sz="1800" dirty="0" smtClean="0"/>
          </a:p>
          <a:p>
            <a:r>
              <a:rPr lang="en-US" sz="1800" dirty="0" smtClean="0"/>
              <a:t>Routes in a similar manner</a:t>
            </a:r>
          </a:p>
          <a:p>
            <a:pPr marL="0" indent="0">
              <a:buNone/>
            </a:pPr>
            <a:endParaRPr lang="en-US" sz="1800" dirty="0" smtClean="0"/>
          </a:p>
          <a:p>
            <a:pPr lvl="1">
              <a:buFont typeface="Wingdings" pitchFamily="2" charset="2"/>
              <a:buChar char="Ø"/>
            </a:pPr>
            <a:r>
              <a:rPr lang="en-US" sz="1800" dirty="0" smtClean="0"/>
              <a:t>If a committee member is being added, the student is required to enter the new member’s information and the document will route to them for approval</a:t>
            </a:r>
          </a:p>
          <a:p>
            <a:pPr lvl="1">
              <a:buFont typeface="Wingdings" pitchFamily="2" charset="2"/>
              <a:buChar char="Ø"/>
            </a:pPr>
            <a:r>
              <a:rPr lang="en-US" sz="1800" dirty="0" smtClean="0"/>
              <a:t>If they are not adding members, then the document is not required to route to any committee members</a:t>
            </a:r>
            <a:endParaRPr lang="en-US" sz="1800" dirty="0"/>
          </a:p>
        </p:txBody>
      </p:sp>
      <p:sp>
        <p:nvSpPr>
          <p:cNvPr id="4" name="Date Placeholder 3"/>
          <p:cNvSpPr>
            <a:spLocks noGrp="1"/>
          </p:cNvSpPr>
          <p:nvPr>
            <p:ph type="dt" sz="half" idx="10"/>
          </p:nvPr>
        </p:nvSpPr>
        <p:spPr>
          <a:xfrm>
            <a:off x="7162800" y="152400"/>
            <a:ext cx="1752600" cy="304800"/>
          </a:xfrm>
        </p:spPr>
        <p:txBody>
          <a:bodyPr/>
          <a:lstStyle/>
          <a:p>
            <a:r>
              <a:rPr lang="en-US" sz="100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590398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457200" y="1778000"/>
            <a:ext cx="8226425" cy="508000"/>
          </a:xfrm>
        </p:spPr>
        <p:txBody>
          <a:bodyPr/>
          <a:lstStyle/>
          <a:p>
            <a:pPr eaLnBrk="1" hangingPunct="1"/>
            <a:r>
              <a:rPr lang="en-US" sz="3200" i="1" dirty="0" smtClean="0"/>
              <a:t>Staffing</a:t>
            </a:r>
          </a:p>
        </p:txBody>
      </p:sp>
      <p:sp>
        <p:nvSpPr>
          <p:cNvPr id="13315" name="Text Box 7"/>
          <p:cNvSpPr>
            <a:spLocks noGrp="1" noChangeArrowheads="1"/>
          </p:cNvSpPr>
          <p:nvPr>
            <p:ph type="ctrTitle"/>
          </p:nvPr>
        </p:nvSpPr>
        <p:spPr>
          <a:xfrm>
            <a:off x="457200" y="609600"/>
            <a:ext cx="8153400" cy="852488"/>
          </a:xfrm>
        </p:spPr>
        <p:txBody>
          <a:bodyPr/>
          <a:lstStyle/>
          <a:p>
            <a:r>
              <a:rPr lang="en-US" sz="3600" dirty="0" smtClean="0"/>
              <a:t>The University Graduate School</a:t>
            </a:r>
            <a:r>
              <a:rPr lang="en-US" sz="3600" dirty="0"/>
              <a:t> </a:t>
            </a:r>
            <a:r>
              <a:rPr lang="en-US" sz="3600" dirty="0" smtClean="0"/>
              <a:t>- Bloomington</a:t>
            </a:r>
          </a:p>
        </p:txBody>
      </p:sp>
      <p:sp>
        <p:nvSpPr>
          <p:cNvPr id="13316" name="Text Box 10"/>
          <p:cNvSpPr txBox="1">
            <a:spLocks noChangeArrowheads="1"/>
          </p:cNvSpPr>
          <p:nvPr/>
        </p:nvSpPr>
        <p:spPr bwMode="auto">
          <a:xfrm>
            <a:off x="457200" y="2743200"/>
            <a:ext cx="83010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pitchFamily="34" charset="-128"/>
              </a:defRPr>
            </a:lvl1pPr>
            <a:lvl2pPr marL="742950" indent="-285750">
              <a:defRPr sz="2400" i="1">
                <a:solidFill>
                  <a:schemeClr val="tx1"/>
                </a:solidFill>
                <a:latin typeface="Arial" charset="0"/>
                <a:ea typeface="ＭＳ Ｐゴシック" pitchFamily="34" charset="-128"/>
              </a:defRPr>
            </a:lvl2pPr>
            <a:lvl3pPr marL="1143000" indent="-228600">
              <a:defRPr sz="2400" i="1">
                <a:solidFill>
                  <a:schemeClr val="tx1"/>
                </a:solidFill>
                <a:latin typeface="Arial" charset="0"/>
                <a:ea typeface="ＭＳ Ｐゴシック" pitchFamily="34" charset="-128"/>
              </a:defRPr>
            </a:lvl3pPr>
            <a:lvl4pPr marL="1600200" indent="-228600">
              <a:defRPr sz="2400" i="1">
                <a:solidFill>
                  <a:schemeClr val="tx1"/>
                </a:solidFill>
                <a:latin typeface="Arial" charset="0"/>
                <a:ea typeface="ＭＳ Ｐゴシック" pitchFamily="34" charset="-128"/>
              </a:defRPr>
            </a:lvl4pPr>
            <a:lvl5pPr marL="2057400" indent="-228600">
              <a:defRPr sz="2400" 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algn="ctr"/>
            <a:r>
              <a:rPr lang="en-US" sz="1800" i="0" dirty="0" smtClean="0">
                <a:solidFill>
                  <a:schemeClr val="bg1"/>
                </a:solidFill>
              </a:rPr>
              <a:t>Kim Bunch</a:t>
            </a:r>
            <a:endParaRPr lang="en-US" sz="1800" i="0" dirty="0">
              <a:solidFill>
                <a:schemeClr val="bg1"/>
              </a:solidFill>
            </a:endParaRPr>
          </a:p>
          <a:p>
            <a:pPr algn="ctr"/>
            <a:r>
              <a:rPr lang="en-US" sz="1800" i="0" dirty="0" smtClean="0">
                <a:solidFill>
                  <a:schemeClr val="bg1"/>
                </a:solidFill>
              </a:rPr>
              <a:t>Director of Finance </a:t>
            </a:r>
            <a:r>
              <a:rPr lang="en-US" sz="1800" i="0" dirty="0">
                <a:solidFill>
                  <a:schemeClr val="bg1"/>
                </a:solidFill>
              </a:rPr>
              <a:t>and Administration </a:t>
            </a:r>
            <a:endParaRPr lang="en-US" sz="1400" i="0" dirty="0">
              <a:solidFill>
                <a:schemeClr val="bg1"/>
              </a:solidFill>
            </a:endParaRPr>
          </a:p>
        </p:txBody>
      </p:sp>
      <p:sp>
        <p:nvSpPr>
          <p:cNvPr id="13317" name="Rectangle 22"/>
          <p:cNvSpPr>
            <a:spLocks noChangeArrowheads="1"/>
          </p:cNvSpPr>
          <p:nvPr/>
        </p:nvSpPr>
        <p:spPr bwMode="auto">
          <a:xfrm>
            <a:off x="457200" y="3276600"/>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400">
              <a:solidFill>
                <a:schemeClr val="bg1"/>
              </a:solidFill>
            </a:endParaRPr>
          </a:p>
        </p:txBody>
      </p:sp>
      <p:pic>
        <p:nvPicPr>
          <p:cNvPr id="1331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3000"/>
            <a:ext cx="33623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793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872413" cy="914399"/>
          </a:xfrm>
        </p:spPr>
        <p:txBody>
          <a:bodyPr/>
          <a:lstStyle/>
          <a:p>
            <a:pPr algn="ctr"/>
            <a:r>
              <a:rPr lang="en-US" dirty="0" smtClean="0"/>
              <a:t>Nomination to Candidacy</a:t>
            </a:r>
            <a:endParaRPr lang="en-US" dirty="0"/>
          </a:p>
        </p:txBody>
      </p:sp>
      <p:sp>
        <p:nvSpPr>
          <p:cNvPr id="3" name="Content Placeholder 2"/>
          <p:cNvSpPr>
            <a:spLocks noGrp="1"/>
          </p:cNvSpPr>
          <p:nvPr>
            <p:ph idx="1"/>
          </p:nvPr>
        </p:nvSpPr>
        <p:spPr>
          <a:xfrm>
            <a:off x="762000" y="1523999"/>
            <a:ext cx="7872412" cy="4038600"/>
          </a:xfrm>
        </p:spPr>
        <p:txBody>
          <a:bodyPr/>
          <a:lstStyle/>
          <a:p>
            <a:r>
              <a:rPr lang="en-US" sz="1800" dirty="0"/>
              <a:t>Student fills out most of the form, including the </a:t>
            </a:r>
            <a:r>
              <a:rPr lang="en-US" sz="1800" dirty="0" smtClean="0"/>
              <a:t>Minor representative(s) and Advisory Committee Members</a:t>
            </a:r>
            <a:endParaRPr lang="en-US" sz="1800" dirty="0"/>
          </a:p>
          <a:p>
            <a:pPr marL="0" indent="0">
              <a:buNone/>
            </a:pPr>
            <a:endParaRPr lang="en-US" sz="1800" dirty="0"/>
          </a:p>
          <a:p>
            <a:r>
              <a:rPr lang="en-US" sz="1800" dirty="0"/>
              <a:t>It routes to Department’s staff, who</a:t>
            </a:r>
            <a:r>
              <a:rPr lang="en-US" sz="1800" dirty="0" smtClean="0"/>
              <a:t>:</a:t>
            </a:r>
            <a:endParaRPr lang="en-US" sz="1800" dirty="0"/>
          </a:p>
          <a:p>
            <a:pPr lvl="1">
              <a:buFont typeface="Wingdings" pitchFamily="2" charset="2"/>
              <a:buChar char="Ø"/>
            </a:pPr>
            <a:r>
              <a:rPr lang="en-US" sz="1800" dirty="0"/>
              <a:t>Enters </a:t>
            </a:r>
            <a:r>
              <a:rPr lang="en-US" sz="1800" dirty="0" smtClean="0"/>
              <a:t>the admit term</a:t>
            </a:r>
          </a:p>
          <a:p>
            <a:pPr lvl="1">
              <a:buFont typeface="Wingdings" pitchFamily="2" charset="2"/>
              <a:buChar char="Ø"/>
            </a:pPr>
            <a:r>
              <a:rPr lang="en-US" sz="1800" dirty="0" smtClean="0"/>
              <a:t>Qualifying exam dates</a:t>
            </a:r>
          </a:p>
          <a:p>
            <a:pPr lvl="1">
              <a:buFont typeface="Wingdings" pitchFamily="2" charset="2"/>
              <a:buChar char="Ø"/>
            </a:pPr>
            <a:r>
              <a:rPr lang="en-US" sz="1800" dirty="0" smtClean="0"/>
              <a:t>Additional Requirements</a:t>
            </a:r>
          </a:p>
          <a:p>
            <a:pPr lvl="1">
              <a:buFont typeface="Wingdings" pitchFamily="2" charset="2"/>
              <a:buChar char="Ø"/>
            </a:pPr>
            <a:r>
              <a:rPr lang="en-US" sz="1800" dirty="0" smtClean="0"/>
              <a:t>Confirms the minor rep and Advisory Committee members are correct</a:t>
            </a:r>
          </a:p>
          <a:p>
            <a:pPr lvl="1">
              <a:buFont typeface="Wingdings" pitchFamily="2" charset="2"/>
              <a:buChar char="Ø"/>
            </a:pPr>
            <a:r>
              <a:rPr lang="en-US" sz="1800" dirty="0" smtClean="0"/>
              <a:t>Attaches the course list and indicates revalidation or substitutions</a:t>
            </a:r>
            <a:endParaRPr lang="en-US" sz="1800" dirty="0"/>
          </a:p>
        </p:txBody>
      </p:sp>
      <p:sp>
        <p:nvSpPr>
          <p:cNvPr id="6" name="Date Placeholder 3"/>
          <p:cNvSpPr txBox="1">
            <a:spLocks noGrp="1"/>
          </p:cNvSpPr>
          <p:nvPr>
            <p:ph type="dt" sz="half"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7952481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872413" cy="914399"/>
          </a:xfrm>
        </p:spPr>
        <p:txBody>
          <a:bodyPr/>
          <a:lstStyle/>
          <a:p>
            <a:pPr algn="ctr"/>
            <a:r>
              <a:rPr lang="en-US" dirty="0" smtClean="0"/>
              <a:t>Nomination to Candidacy</a:t>
            </a:r>
            <a:br>
              <a:rPr lang="en-US" dirty="0" smtClean="0"/>
            </a:br>
            <a:r>
              <a:rPr lang="en-US" dirty="0" smtClean="0"/>
              <a:t>(continued)</a:t>
            </a:r>
            <a:endParaRPr lang="en-US" dirty="0"/>
          </a:p>
        </p:txBody>
      </p:sp>
      <p:sp>
        <p:nvSpPr>
          <p:cNvPr id="3" name="Content Placeholder 2"/>
          <p:cNvSpPr>
            <a:spLocks noGrp="1"/>
          </p:cNvSpPr>
          <p:nvPr>
            <p:ph idx="1"/>
          </p:nvPr>
        </p:nvSpPr>
        <p:spPr>
          <a:xfrm>
            <a:off x="762000" y="2285999"/>
            <a:ext cx="7872412" cy="3276599"/>
          </a:xfrm>
        </p:spPr>
        <p:txBody>
          <a:bodyPr/>
          <a:lstStyle/>
          <a:p>
            <a:r>
              <a:rPr lang="en-US" sz="1800" dirty="0" smtClean="0"/>
              <a:t>Advisory Committee Approves</a:t>
            </a:r>
          </a:p>
          <a:p>
            <a:r>
              <a:rPr lang="en-US" sz="1800" dirty="0" smtClean="0"/>
              <a:t>Minor Representative approves and provides outside minor exam requirement information</a:t>
            </a:r>
          </a:p>
          <a:p>
            <a:r>
              <a:rPr lang="en-US" sz="1800" dirty="0" smtClean="0"/>
              <a:t>Department Chair / Graduate Advisor approves</a:t>
            </a:r>
          </a:p>
          <a:p>
            <a:pPr lvl="1"/>
            <a:r>
              <a:rPr lang="en-US" sz="1800" dirty="0" smtClean="0"/>
              <a:t>	If needed, this can be set up at the ‘major’ level</a:t>
            </a:r>
          </a:p>
          <a:p>
            <a:r>
              <a:rPr lang="en-US" sz="1800" dirty="0" smtClean="0"/>
              <a:t>Graduate School reviews and provides final approval</a:t>
            </a:r>
            <a:endParaRPr lang="en-US" sz="1800" dirty="0"/>
          </a:p>
        </p:txBody>
      </p:sp>
      <p:sp>
        <p:nvSpPr>
          <p:cNvPr id="6" name="Date Placeholder 3"/>
          <p:cNvSpPr txBox="1">
            <a:spLocks noGrp="1"/>
          </p:cNvSpPr>
          <p:nvPr>
            <p:ph type="dt" sz="half" idx="10"/>
          </p:nvPr>
        </p:nvSpPr>
        <p:spPr bwMode="auto">
          <a:xfrm>
            <a:off x="7010400" y="1524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8065042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811213"/>
            <a:ext cx="7950201" cy="1143000"/>
          </a:xfrm>
        </p:spPr>
        <p:txBody>
          <a:bodyPr/>
          <a:lstStyle/>
          <a:p>
            <a:pPr algn="ctr"/>
            <a:r>
              <a:rPr lang="en-US" dirty="0" smtClean="0"/>
              <a:t>Tips for Finding Submitted </a:t>
            </a:r>
            <a:r>
              <a:rPr lang="en-US" dirty="0" err="1" smtClean="0"/>
              <a:t>eDocs</a:t>
            </a:r>
            <a:endParaRPr lang="en-US" dirty="0"/>
          </a:p>
        </p:txBody>
      </p:sp>
      <p:sp>
        <p:nvSpPr>
          <p:cNvPr id="3" name="Content Placeholder 2"/>
          <p:cNvSpPr>
            <a:spLocks noGrp="1"/>
          </p:cNvSpPr>
          <p:nvPr>
            <p:ph idx="1"/>
          </p:nvPr>
        </p:nvSpPr>
        <p:spPr>
          <a:xfrm>
            <a:off x="685800" y="1852613"/>
            <a:ext cx="7950200" cy="3709987"/>
          </a:xfrm>
        </p:spPr>
        <p:txBody>
          <a:bodyPr/>
          <a:lstStyle/>
          <a:p>
            <a:pPr marL="0" indent="0">
              <a:buNone/>
            </a:pPr>
            <a:endParaRPr lang="en-US" sz="1800" dirty="0" smtClean="0"/>
          </a:p>
          <a:p>
            <a:pPr marL="0" indent="0">
              <a:buNone/>
            </a:pPr>
            <a:r>
              <a:rPr lang="en-US" sz="2400" dirty="0" smtClean="0"/>
              <a:t>You may want to check the status of a student’s eDoc, or see who has it in their action list; to do this, you will need to do a document search. There are a couple of ways this can be done.</a:t>
            </a:r>
          </a:p>
          <a:p>
            <a:pPr marL="0" indent="0">
              <a:buNone/>
            </a:pPr>
            <a:endParaRPr lang="en-US" sz="2400" dirty="0" smtClean="0"/>
          </a:p>
          <a:p>
            <a:pPr>
              <a:buFont typeface="Arial" pitchFamily="34" charset="0"/>
              <a:buChar char="•"/>
            </a:pPr>
            <a:r>
              <a:rPr lang="en-US" sz="2400" dirty="0" smtClean="0"/>
              <a:t>Search by the document ID number</a:t>
            </a:r>
          </a:p>
          <a:p>
            <a:pPr>
              <a:buFont typeface="Arial" pitchFamily="34" charset="0"/>
              <a:buChar char="•"/>
            </a:pPr>
            <a:endParaRPr lang="en-US" sz="2400" dirty="0" smtClean="0"/>
          </a:p>
          <a:p>
            <a:pPr>
              <a:buFont typeface="Arial" pitchFamily="34" charset="0"/>
              <a:buChar char="•"/>
            </a:pPr>
            <a:r>
              <a:rPr lang="en-US" sz="2400" dirty="0" smtClean="0"/>
              <a:t>Search by the student’s network ID</a:t>
            </a:r>
          </a:p>
          <a:p>
            <a:pPr marL="0" indent="0">
              <a:buNone/>
            </a:pPr>
            <a:endParaRPr lang="en-US" sz="1800" dirty="0" smtClean="0"/>
          </a:p>
        </p:txBody>
      </p:sp>
      <p:sp>
        <p:nvSpPr>
          <p:cNvPr id="6" name="Date Placeholder 3"/>
          <p:cNvSpPr txBox="1">
            <a:spLocks noGrp="1"/>
          </p:cNvSpPr>
          <p:nvPr>
            <p:ph type="dt" sz="half" idx="10"/>
          </p:nvPr>
        </p:nvSpPr>
        <p:spPr bwMode="auto">
          <a:xfrm>
            <a:off x="7086600" y="1524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a:p>
            <a:endParaRPr lang="en-US" sz="1000" i="0" dirty="0"/>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3830780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811213"/>
            <a:ext cx="7797801" cy="1143000"/>
          </a:xfrm>
        </p:spPr>
        <p:txBody>
          <a:bodyPr/>
          <a:lstStyle/>
          <a:p>
            <a:pPr algn="ctr"/>
            <a:r>
              <a:rPr lang="en-US" dirty="0" smtClean="0"/>
              <a:t>Searching by Document ID</a:t>
            </a:r>
            <a:endParaRPr lang="en-US" dirty="0"/>
          </a:p>
        </p:txBody>
      </p:sp>
      <p:sp>
        <p:nvSpPr>
          <p:cNvPr id="3" name="Content Placeholder 2"/>
          <p:cNvSpPr>
            <a:spLocks noGrp="1"/>
          </p:cNvSpPr>
          <p:nvPr>
            <p:ph idx="1"/>
          </p:nvPr>
        </p:nvSpPr>
        <p:spPr>
          <a:xfrm>
            <a:off x="838200" y="1852613"/>
            <a:ext cx="7797800" cy="4110476"/>
          </a:xfrm>
        </p:spPr>
        <p:txBody>
          <a:bodyPr/>
          <a:lstStyle/>
          <a:p>
            <a:pPr marL="0" indent="0">
              <a:buNone/>
            </a:pPr>
            <a:r>
              <a:rPr lang="en-US" sz="1800" dirty="0" smtClean="0"/>
              <a:t>This is the easiest method of searching</a:t>
            </a:r>
          </a:p>
          <a:p>
            <a:r>
              <a:rPr lang="en-US" sz="1800" dirty="0" smtClean="0"/>
              <a:t>OneStart &gt;&gt; Notifications &gt;&gt; Document Search</a:t>
            </a:r>
          </a:p>
          <a:p>
            <a:pPr marL="0" indent="0">
              <a:buNone/>
            </a:pPr>
            <a:endParaRPr lang="en-US" sz="1800" dirty="0"/>
          </a:p>
          <a:p>
            <a:pPr marL="0" indent="0">
              <a:buNone/>
            </a:pPr>
            <a:endParaRPr lang="en-US" sz="1800" dirty="0"/>
          </a:p>
        </p:txBody>
      </p:sp>
      <p:sp>
        <p:nvSpPr>
          <p:cNvPr id="4" name="Date Placeholder 3"/>
          <p:cNvSpPr>
            <a:spLocks noGrp="1"/>
          </p:cNvSpPr>
          <p:nvPr>
            <p:ph type="dt" sz="half" idx="10"/>
          </p:nvPr>
        </p:nvSpPr>
        <p:spPr>
          <a:xfrm>
            <a:off x="7010400" y="152400"/>
            <a:ext cx="1905000" cy="304800"/>
          </a:xfrm>
        </p:spPr>
        <p:txBody>
          <a:bodyPr/>
          <a:lstStyle/>
          <a:p>
            <a:r>
              <a:rPr lang="en-US" sz="1000" dirty="0"/>
              <a:t>September 18 and 22, 2014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667000"/>
            <a:ext cx="7325279" cy="3143689"/>
          </a:xfrm>
          <a:prstGeom prst="rect">
            <a:avLst/>
          </a:prstGeom>
        </p:spPr>
      </p:pic>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5376059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11213"/>
            <a:ext cx="7872413" cy="1143000"/>
          </a:xfrm>
        </p:spPr>
        <p:txBody>
          <a:bodyPr/>
          <a:lstStyle/>
          <a:p>
            <a:pPr algn="ctr"/>
            <a:r>
              <a:rPr lang="en-US" dirty="0" smtClean="0"/>
              <a:t>Searching by Student Network ID</a:t>
            </a:r>
            <a:endParaRPr lang="en-US" dirty="0"/>
          </a:p>
        </p:txBody>
      </p:sp>
      <p:sp>
        <p:nvSpPr>
          <p:cNvPr id="3" name="Content Placeholder 2"/>
          <p:cNvSpPr>
            <a:spLocks noGrp="1"/>
          </p:cNvSpPr>
          <p:nvPr>
            <p:ph idx="1"/>
          </p:nvPr>
        </p:nvSpPr>
        <p:spPr>
          <a:xfrm>
            <a:off x="763588" y="1852613"/>
            <a:ext cx="7872412" cy="4038600"/>
          </a:xfrm>
        </p:spPr>
        <p:txBody>
          <a:bodyPr/>
          <a:lstStyle/>
          <a:p>
            <a:pPr marL="0" indent="0">
              <a:buNone/>
            </a:pPr>
            <a:r>
              <a:rPr lang="en-US" sz="1800" dirty="0" smtClean="0"/>
              <a:t>You can search by the student’s network ID. If you do this, it will pull up ALL </a:t>
            </a:r>
            <a:r>
              <a:rPr lang="en-US" sz="1800" dirty="0" err="1" smtClean="0"/>
              <a:t>eDocs</a:t>
            </a:r>
            <a:r>
              <a:rPr lang="en-US" sz="1800" dirty="0" smtClean="0"/>
              <a:t> the student has submitted, so you could get a pretty long list.</a:t>
            </a:r>
          </a:p>
          <a:p>
            <a:r>
              <a:rPr lang="en-US" sz="1800" dirty="0"/>
              <a:t>OneStart &gt;&gt; Notifications &gt;&gt; Document Search</a:t>
            </a:r>
          </a:p>
          <a:p>
            <a:pPr marL="0" indent="0">
              <a:buNone/>
            </a:pPr>
            <a:endParaRPr lang="en-US" sz="1800" dirty="0"/>
          </a:p>
        </p:txBody>
      </p:sp>
      <p:sp>
        <p:nvSpPr>
          <p:cNvPr id="4" name="Date Placeholder 3"/>
          <p:cNvSpPr>
            <a:spLocks noGrp="1"/>
          </p:cNvSpPr>
          <p:nvPr>
            <p:ph type="dt" sz="half" idx="10"/>
          </p:nvPr>
        </p:nvSpPr>
        <p:spPr>
          <a:xfrm>
            <a:off x="7086600" y="152400"/>
            <a:ext cx="1828800" cy="304800"/>
          </a:xfrm>
        </p:spPr>
        <p:txBody>
          <a:bodyPr/>
          <a:lstStyle/>
          <a:p>
            <a:r>
              <a:rPr lang="en-US" sz="1000" dirty="0"/>
              <a:t>September 18 and 22, 2014</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971800"/>
            <a:ext cx="7439574" cy="2896004"/>
          </a:xfrm>
          <a:prstGeom prst="rect">
            <a:avLst/>
          </a:prstGeom>
        </p:spPr>
      </p:pic>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33551847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11213"/>
            <a:ext cx="7948613" cy="1143000"/>
          </a:xfrm>
        </p:spPr>
        <p:txBody>
          <a:bodyPr/>
          <a:lstStyle/>
          <a:p>
            <a:pPr algn="ctr"/>
            <a:r>
              <a:rPr lang="en-US" dirty="0" smtClean="0"/>
              <a:t>Checking the Status of an </a:t>
            </a:r>
            <a:r>
              <a:rPr lang="en-US" dirty="0" err="1" smtClean="0"/>
              <a:t>eDoc</a:t>
            </a:r>
            <a:endParaRPr lang="en-US" dirty="0"/>
          </a:p>
        </p:txBody>
      </p:sp>
      <p:sp>
        <p:nvSpPr>
          <p:cNvPr id="3" name="Content Placeholder 2"/>
          <p:cNvSpPr>
            <a:spLocks noGrp="1"/>
          </p:cNvSpPr>
          <p:nvPr>
            <p:ph idx="1"/>
          </p:nvPr>
        </p:nvSpPr>
        <p:spPr>
          <a:xfrm>
            <a:off x="687388" y="1852613"/>
            <a:ext cx="7948612" cy="4038600"/>
          </a:xfrm>
        </p:spPr>
        <p:txBody>
          <a:bodyPr/>
          <a:lstStyle/>
          <a:p>
            <a:pPr marL="0" indent="0">
              <a:buNone/>
            </a:pPr>
            <a:r>
              <a:rPr lang="en-US" sz="1800" dirty="0" smtClean="0"/>
              <a:t>Once you have the search results, you will want to either open the document or view the route log.</a:t>
            </a:r>
          </a:p>
          <a:p>
            <a:r>
              <a:rPr lang="en-US" sz="1800" dirty="0" smtClean="0"/>
              <a:t>Click the document id to view the document</a:t>
            </a:r>
          </a:p>
          <a:p>
            <a:r>
              <a:rPr lang="en-US" sz="1800" dirty="0" smtClean="0"/>
              <a:t>Click the Route Log icon to view the approval history of the document</a:t>
            </a:r>
          </a:p>
          <a:p>
            <a:pPr marL="0" indent="0">
              <a:buNone/>
            </a:pPr>
            <a:endParaRPr lang="en-US" sz="1800" dirty="0" smtClean="0"/>
          </a:p>
          <a:p>
            <a:pPr marL="0" indent="0">
              <a:buNone/>
            </a:pPr>
            <a:endParaRPr lang="en-US" sz="1800" dirty="0"/>
          </a:p>
        </p:txBody>
      </p:sp>
      <p:sp>
        <p:nvSpPr>
          <p:cNvPr id="4" name="Date Placeholder 3"/>
          <p:cNvSpPr>
            <a:spLocks noGrp="1"/>
          </p:cNvSpPr>
          <p:nvPr>
            <p:ph type="dt" sz="half" idx="10"/>
          </p:nvPr>
        </p:nvSpPr>
        <p:spPr>
          <a:xfrm>
            <a:off x="6934200" y="152400"/>
            <a:ext cx="1981200" cy="304800"/>
          </a:xfrm>
        </p:spPr>
        <p:txBody>
          <a:bodyPr/>
          <a:lstStyle/>
          <a:p>
            <a:r>
              <a:rPr lang="en-US" sz="1000" dirty="0"/>
              <a:t>September 18 and 22, 2014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00400"/>
            <a:ext cx="7924800" cy="2569790"/>
          </a:xfrm>
          <a:prstGeom prst="rect">
            <a:avLst/>
          </a:prstGeom>
        </p:spPr>
      </p:pic>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8537571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1"/>
            <a:ext cx="8610600" cy="1219200"/>
          </a:xfrm>
        </p:spPr>
        <p:txBody>
          <a:bodyPr/>
          <a:lstStyle/>
          <a:p>
            <a:pPr algn="ctr"/>
            <a:r>
              <a:rPr lang="en-US" dirty="0"/>
              <a:t>Checking the Status of an </a:t>
            </a:r>
            <a:r>
              <a:rPr lang="en-US" dirty="0" err="1" smtClean="0"/>
              <a:t>eDoc</a:t>
            </a:r>
            <a:r>
              <a:rPr lang="en-US" dirty="0"/>
              <a:t> </a:t>
            </a:r>
            <a:r>
              <a:rPr lang="en-US" dirty="0" smtClean="0"/>
              <a:t>(continued)</a:t>
            </a:r>
            <a:endParaRPr lang="en-US" dirty="0"/>
          </a:p>
        </p:txBody>
      </p:sp>
      <p:sp>
        <p:nvSpPr>
          <p:cNvPr id="3" name="Content Placeholder 2"/>
          <p:cNvSpPr>
            <a:spLocks noGrp="1"/>
          </p:cNvSpPr>
          <p:nvPr>
            <p:ph idx="1"/>
          </p:nvPr>
        </p:nvSpPr>
        <p:spPr>
          <a:xfrm>
            <a:off x="965200" y="1828800"/>
            <a:ext cx="8026400" cy="4038600"/>
          </a:xfrm>
        </p:spPr>
        <p:txBody>
          <a:bodyPr/>
          <a:lstStyle/>
          <a:p>
            <a:pPr marL="0" indent="0">
              <a:buNone/>
            </a:pPr>
            <a:endParaRPr lang="en-US" sz="1800" dirty="0" smtClean="0"/>
          </a:p>
          <a:p>
            <a:pPr marL="0" indent="0">
              <a:buNone/>
            </a:pPr>
            <a:r>
              <a:rPr lang="en-US" sz="1800" dirty="0" smtClean="0"/>
              <a:t>The route log will tell you several things:</a:t>
            </a:r>
          </a:p>
          <a:p>
            <a:pPr marL="0" indent="0">
              <a:buNone/>
            </a:pPr>
            <a:endParaRPr lang="en-US" sz="1800" dirty="0" smtClean="0"/>
          </a:p>
          <a:p>
            <a:r>
              <a:rPr lang="en-US" sz="1800" dirty="0" smtClean="0"/>
              <a:t>Status: </a:t>
            </a:r>
            <a:r>
              <a:rPr lang="en-US" sz="1800" dirty="0" err="1" smtClean="0"/>
              <a:t>enroute</a:t>
            </a:r>
            <a:r>
              <a:rPr lang="en-US" sz="1800" dirty="0" smtClean="0"/>
              <a:t>, final, disapproved, saved</a:t>
            </a:r>
          </a:p>
          <a:p>
            <a:pPr marL="0" indent="0">
              <a:buNone/>
            </a:pPr>
            <a:endParaRPr lang="en-US" sz="1800" dirty="0" smtClean="0"/>
          </a:p>
          <a:p>
            <a:r>
              <a:rPr lang="en-US" sz="1800" dirty="0" smtClean="0"/>
              <a:t>Who </a:t>
            </a:r>
            <a:r>
              <a:rPr lang="en-US" sz="1800" dirty="0"/>
              <a:t>currently needs to </a:t>
            </a:r>
            <a:r>
              <a:rPr lang="en-US" sz="1800" dirty="0" smtClean="0"/>
              <a:t>approve</a:t>
            </a:r>
          </a:p>
          <a:p>
            <a:pPr marL="0" indent="0">
              <a:buNone/>
            </a:pPr>
            <a:endParaRPr lang="en-US" sz="1800" dirty="0"/>
          </a:p>
          <a:p>
            <a:r>
              <a:rPr lang="en-US" sz="1800" dirty="0" smtClean="0"/>
              <a:t>Approval history</a:t>
            </a:r>
          </a:p>
          <a:p>
            <a:pPr marL="914400" lvl="1" indent="-514350">
              <a:buFont typeface="Wingdings" pitchFamily="2" charset="2"/>
              <a:buChar char="Ø"/>
            </a:pPr>
            <a:r>
              <a:rPr lang="en-US" sz="1800" dirty="0" smtClean="0"/>
              <a:t>Who has already approved the document</a:t>
            </a:r>
          </a:p>
          <a:p>
            <a:pPr marL="914400" lvl="1" indent="-514350">
              <a:buFont typeface="Wingdings" pitchFamily="2" charset="2"/>
              <a:buChar char="Ø"/>
            </a:pPr>
            <a:r>
              <a:rPr lang="en-US" sz="1800" dirty="0" smtClean="0"/>
              <a:t>Whether it was returned to a previous approver</a:t>
            </a:r>
          </a:p>
          <a:p>
            <a:pPr marL="914400" lvl="1" indent="-514350">
              <a:buFont typeface="Wingdings" pitchFamily="2" charset="2"/>
              <a:buChar char="Ø"/>
            </a:pPr>
            <a:r>
              <a:rPr lang="en-US" sz="1800" dirty="0" smtClean="0"/>
              <a:t>Did it take someone a long time to approve</a:t>
            </a:r>
          </a:p>
          <a:p>
            <a:pPr marL="914400" lvl="1" indent="-514350">
              <a:buFont typeface="Wingdings" pitchFamily="2" charset="2"/>
              <a:buChar char="Ø"/>
            </a:pPr>
            <a:r>
              <a:rPr lang="en-US" sz="1800" dirty="0" smtClean="0"/>
              <a:t>Other out of the ordinary activity</a:t>
            </a:r>
          </a:p>
          <a:p>
            <a:pPr marL="0" indent="0">
              <a:buNone/>
            </a:pPr>
            <a:endParaRPr lang="en-US" sz="1800" dirty="0"/>
          </a:p>
        </p:txBody>
      </p:sp>
      <p:sp>
        <p:nvSpPr>
          <p:cNvPr id="4" name="Date Placeholder 3"/>
          <p:cNvSpPr>
            <a:spLocks noGrp="1"/>
          </p:cNvSpPr>
          <p:nvPr>
            <p:ph type="dt" sz="half" idx="10"/>
          </p:nvPr>
        </p:nvSpPr>
        <p:spPr>
          <a:xfrm>
            <a:off x="7086600" y="152400"/>
            <a:ext cx="1828800" cy="304800"/>
          </a:xfrm>
        </p:spPr>
        <p:txBody>
          <a:bodyPr/>
          <a:lstStyle/>
          <a:p>
            <a:r>
              <a:rPr lang="en-US" sz="1000" dirty="0"/>
              <a:t>September 18 and 22, 2014</a:t>
            </a:r>
          </a:p>
        </p:txBody>
      </p:sp>
      <p:sp>
        <p:nvSpPr>
          <p:cNvPr id="6"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7544754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1213"/>
            <a:ext cx="8024813" cy="1143000"/>
          </a:xfrm>
        </p:spPr>
        <p:txBody>
          <a:bodyPr/>
          <a:lstStyle/>
          <a:p>
            <a:pPr algn="ctr"/>
            <a:r>
              <a:rPr lang="en-US" dirty="0"/>
              <a:t>Checking the Status of an </a:t>
            </a:r>
            <a:r>
              <a:rPr lang="en-US" dirty="0" err="1" smtClean="0"/>
              <a:t>eDoc</a:t>
            </a:r>
            <a:r>
              <a:rPr lang="en-US" dirty="0" smtClean="0"/>
              <a:t> (continued)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028389"/>
            <a:ext cx="6973724" cy="3862824"/>
          </a:xfrm>
        </p:spPr>
      </p:pic>
      <p:sp>
        <p:nvSpPr>
          <p:cNvPr id="4" name="Date Placeholder 3"/>
          <p:cNvSpPr>
            <a:spLocks noGrp="1"/>
          </p:cNvSpPr>
          <p:nvPr>
            <p:ph type="dt" sz="half" idx="10"/>
          </p:nvPr>
        </p:nvSpPr>
        <p:spPr>
          <a:xfrm>
            <a:off x="7086600" y="152400"/>
            <a:ext cx="1828800" cy="304800"/>
          </a:xfrm>
        </p:spPr>
        <p:txBody>
          <a:bodyPr/>
          <a:lstStyle/>
          <a:p>
            <a:r>
              <a:rPr lang="en-US" sz="1000" dirty="0"/>
              <a:t>September 18 and 22, 2014</a:t>
            </a:r>
          </a:p>
        </p:txBody>
      </p:sp>
      <p:sp>
        <p:nvSpPr>
          <p:cNvPr id="7" name="Footer Placeholder 4"/>
          <p:cNvSpPr>
            <a:spLocks noGrp="1"/>
          </p:cNvSpPr>
          <p:nvPr>
            <p:ph type="ftr" sz="quarter" idx="11"/>
          </p:nvPr>
        </p:nvSpPr>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18760233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914400"/>
            <a:ext cx="7948613" cy="3505200"/>
          </a:xfrm>
        </p:spPr>
        <p:txBody>
          <a:bodyPr/>
          <a:lstStyle/>
          <a:p>
            <a:pPr algn="ctr" eaLnBrk="1" hangingPunct="1"/>
            <a:r>
              <a:rPr lang="en-US" sz="5400" dirty="0" smtClean="0"/>
              <a:t>Thank you!</a:t>
            </a:r>
            <a:br>
              <a:rPr lang="en-US" sz="5400" dirty="0" smtClean="0"/>
            </a:br>
            <a:r>
              <a:rPr lang="en-US" sz="2000" dirty="0"/>
              <a:t/>
            </a:r>
            <a:br>
              <a:rPr lang="en-US" sz="2000" dirty="0"/>
            </a:br>
            <a:r>
              <a:rPr lang="en-US" sz="2000" dirty="0" smtClean="0"/>
              <a:t>From the staff of </a:t>
            </a:r>
            <a:br>
              <a:rPr lang="en-US" sz="2000" dirty="0" smtClean="0"/>
            </a:br>
            <a:r>
              <a:rPr lang="en-US" sz="2400" dirty="0"/>
              <a:t/>
            </a:r>
            <a:br>
              <a:rPr lang="en-US" sz="2400" dirty="0"/>
            </a:br>
            <a:r>
              <a:rPr lang="en-US" sz="2400" dirty="0" smtClean="0"/>
              <a:t>The University Graduate School - Bloomington Office </a:t>
            </a:r>
          </a:p>
        </p:txBody>
      </p:sp>
      <p:sp>
        <p:nvSpPr>
          <p:cNvPr id="56324" name="Footer Placeholder 4"/>
          <p:cNvSpPr txBox="1">
            <a:spLocks/>
          </p:cNvSpPr>
          <p:nvPr/>
        </p:nvSpPr>
        <p:spPr bwMode="auto">
          <a:xfrm>
            <a:off x="381000" y="1524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sz="1000" i="0" dirty="0"/>
          </a:p>
        </p:txBody>
      </p:sp>
      <p:sp>
        <p:nvSpPr>
          <p:cNvPr id="56325"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5"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47800" y="609600"/>
            <a:ext cx="7110413" cy="457200"/>
          </a:xfrm>
        </p:spPr>
        <p:txBody>
          <a:bodyPr/>
          <a:lstStyle/>
          <a:p>
            <a:pPr eaLnBrk="1" hangingPunct="1"/>
            <a:r>
              <a:rPr lang="en-US" sz="2400" dirty="0" smtClean="0"/>
              <a:t>Staff</a:t>
            </a:r>
          </a:p>
        </p:txBody>
      </p:sp>
      <p:sp>
        <p:nvSpPr>
          <p:cNvPr id="14339" name="Rectangle 3"/>
          <p:cNvSpPr>
            <a:spLocks noGrp="1" noChangeArrowheads="1"/>
          </p:cNvSpPr>
          <p:nvPr>
            <p:ph type="body" idx="1"/>
          </p:nvPr>
        </p:nvSpPr>
        <p:spPr>
          <a:xfrm>
            <a:off x="1447800" y="990600"/>
            <a:ext cx="7110413" cy="5029200"/>
          </a:xfrm>
        </p:spPr>
        <p:txBody>
          <a:bodyPr/>
          <a:lstStyle/>
          <a:p>
            <a:pPr lvl="1" eaLnBrk="1" hangingPunct="1">
              <a:spcBef>
                <a:spcPts val="0"/>
              </a:spcBef>
              <a:buFont typeface="Arial" charset="0"/>
              <a:buChar char="•"/>
            </a:pPr>
            <a:endParaRPr lang="en-US" sz="1200" b="1" dirty="0" smtClean="0">
              <a:solidFill>
                <a:srgbClr val="7D110C"/>
              </a:solidFill>
            </a:endParaRPr>
          </a:p>
          <a:p>
            <a:pPr lvl="1" eaLnBrk="1" hangingPunct="1">
              <a:spcBef>
                <a:spcPts val="0"/>
              </a:spcBef>
              <a:buFont typeface="Arial" pitchFamily="34" charset="0"/>
              <a:buChar char="•"/>
            </a:pPr>
            <a:r>
              <a:rPr lang="en-US" sz="1400" b="1" dirty="0" smtClean="0">
                <a:solidFill>
                  <a:srgbClr val="7D110C"/>
                </a:solidFill>
              </a:rPr>
              <a:t>James Wimbush, </a:t>
            </a:r>
            <a:r>
              <a:rPr lang="en-US" sz="1200" dirty="0" smtClean="0"/>
              <a:t>Vice President, Diversity, Equity, and Multicultural Affairs; Dean, 	The University Graduate School (</a:t>
            </a:r>
            <a:r>
              <a:rPr lang="en-US" sz="1200" dirty="0" smtClean="0">
                <a:hlinkClick r:id="rId3"/>
              </a:rPr>
              <a:t>jwimbush@iu.edu</a:t>
            </a:r>
            <a:r>
              <a:rPr lang="en-US" sz="1200" dirty="0" smtClean="0"/>
              <a:t>)</a:t>
            </a:r>
          </a:p>
          <a:p>
            <a:pPr lvl="1" eaLnBrk="1" hangingPunct="1">
              <a:spcBef>
                <a:spcPts val="0"/>
              </a:spcBef>
              <a:buFont typeface="Arial" pitchFamily="34" charset="0"/>
              <a:buChar char="•"/>
            </a:pPr>
            <a:endParaRPr lang="en-US" sz="1200" b="1" dirty="0">
              <a:solidFill>
                <a:srgbClr val="7D110C"/>
              </a:solidFill>
            </a:endParaRPr>
          </a:p>
          <a:p>
            <a:pPr lvl="1" eaLnBrk="1" hangingPunct="1">
              <a:spcBef>
                <a:spcPts val="0"/>
              </a:spcBef>
              <a:buFont typeface="Arial" pitchFamily="34" charset="0"/>
              <a:buChar char="•"/>
            </a:pPr>
            <a:r>
              <a:rPr lang="en-US" sz="1400" b="1" dirty="0" smtClean="0">
                <a:solidFill>
                  <a:srgbClr val="7D110C"/>
                </a:solidFill>
              </a:rPr>
              <a:t>David Daleke, </a:t>
            </a:r>
            <a:r>
              <a:rPr lang="en-US" sz="1200" dirty="0" smtClean="0"/>
              <a:t>Vice Provost for Graduate Education and Health Sciences; Associate</a:t>
            </a:r>
          </a:p>
          <a:p>
            <a:pPr marL="457200" lvl="1" indent="0" eaLnBrk="1" hangingPunct="1">
              <a:spcBef>
                <a:spcPts val="0"/>
              </a:spcBef>
            </a:pPr>
            <a:r>
              <a:rPr lang="en-US" sz="1200" dirty="0"/>
              <a:t> </a:t>
            </a:r>
            <a:r>
              <a:rPr lang="en-US" sz="1200" dirty="0" smtClean="0"/>
              <a:t>          Dean, The University Graduate School (</a:t>
            </a:r>
            <a:r>
              <a:rPr lang="en-US" sz="1200" dirty="0" smtClean="0">
                <a:hlinkClick r:id="rId4"/>
              </a:rPr>
              <a:t>daleked@iu.edu</a:t>
            </a:r>
            <a:r>
              <a:rPr lang="en-US" sz="1200" dirty="0" smtClean="0"/>
              <a:t>)</a:t>
            </a:r>
          </a:p>
          <a:p>
            <a:pPr lvl="1" eaLnBrk="1" hangingPunct="1">
              <a:spcBef>
                <a:spcPts val="0"/>
              </a:spcBef>
              <a:buFont typeface="Arial" pitchFamily="34" charset="0"/>
              <a:buChar char="•"/>
            </a:pPr>
            <a:endParaRPr lang="en-US" sz="1200" dirty="0"/>
          </a:p>
          <a:p>
            <a:pPr lvl="1" eaLnBrk="1" hangingPunct="1">
              <a:spcBef>
                <a:spcPts val="0"/>
              </a:spcBef>
              <a:buFont typeface="Arial" pitchFamily="34" charset="0"/>
              <a:buChar char="•"/>
            </a:pPr>
            <a:r>
              <a:rPr lang="en-US" sz="1400" b="1" dirty="0" smtClean="0">
                <a:solidFill>
                  <a:srgbClr val="7D110C"/>
                </a:solidFill>
              </a:rPr>
              <a:t>Janice Blum, </a:t>
            </a:r>
            <a:r>
              <a:rPr lang="en-US" sz="1200" dirty="0" smtClean="0"/>
              <a:t>Associate Vice Chancellor for Graduate Education, IUPUI, and Associate  </a:t>
            </a:r>
          </a:p>
          <a:p>
            <a:pPr marL="457200" lvl="1" indent="0" eaLnBrk="1" hangingPunct="1">
              <a:spcBef>
                <a:spcPts val="0"/>
              </a:spcBef>
            </a:pPr>
            <a:r>
              <a:rPr lang="en-US" sz="1200" dirty="0" smtClean="0"/>
              <a:t>          Dean, The University Graduate School (</a:t>
            </a:r>
            <a:r>
              <a:rPr lang="en-US" sz="1200" dirty="0" smtClean="0">
                <a:hlinkClick r:id="rId5"/>
              </a:rPr>
              <a:t>jblum@iupui.edu</a:t>
            </a:r>
            <a:r>
              <a:rPr lang="en-US" sz="1200" dirty="0" smtClean="0"/>
              <a:t>, 317-274-5845</a:t>
            </a:r>
          </a:p>
          <a:p>
            <a:pPr marL="457200" lvl="1" indent="0" eaLnBrk="1" hangingPunct="1">
              <a:spcBef>
                <a:spcPts val="0"/>
              </a:spcBef>
            </a:pPr>
            <a:endParaRPr lang="en-US" sz="1200" dirty="0"/>
          </a:p>
          <a:p>
            <a:pPr marL="628650" lvl="1" indent="-171450" eaLnBrk="1" hangingPunct="1">
              <a:spcBef>
                <a:spcPts val="0"/>
              </a:spcBef>
              <a:buFont typeface="Arial" panose="020B0604020202020204" pitchFamily="34" charset="0"/>
              <a:buChar char="•"/>
            </a:pPr>
            <a:r>
              <a:rPr lang="en-US" sz="1400" b="1" dirty="0" smtClean="0">
                <a:solidFill>
                  <a:srgbClr val="7D110C"/>
                </a:solidFill>
              </a:rPr>
              <a:t>  Maria Hamilton </a:t>
            </a:r>
            <a:r>
              <a:rPr lang="en-US" sz="1400" b="1" dirty="0" err="1" smtClean="0">
                <a:solidFill>
                  <a:srgbClr val="7D110C"/>
                </a:solidFill>
              </a:rPr>
              <a:t>Abegunde</a:t>
            </a:r>
            <a:r>
              <a:rPr lang="en-US" sz="1400" b="1" dirty="0" smtClean="0">
                <a:solidFill>
                  <a:srgbClr val="7D110C"/>
                </a:solidFill>
              </a:rPr>
              <a:t>, </a:t>
            </a:r>
            <a:r>
              <a:rPr lang="en-US" sz="1200" dirty="0" smtClean="0"/>
              <a:t>Director, The Graduate Mentoring Center </a:t>
            </a:r>
          </a:p>
          <a:p>
            <a:pPr marL="457200" lvl="1" indent="0" eaLnBrk="1" hangingPunct="1">
              <a:spcBef>
                <a:spcPts val="0"/>
              </a:spcBef>
            </a:pPr>
            <a:r>
              <a:rPr lang="en-US" sz="1200" dirty="0"/>
              <a:t> </a:t>
            </a:r>
            <a:r>
              <a:rPr lang="en-US" sz="1200" dirty="0" smtClean="0"/>
              <a:t>        (</a:t>
            </a:r>
            <a:r>
              <a:rPr lang="en-US" sz="1200" dirty="0" smtClean="0">
                <a:hlinkClick r:id="rId6"/>
              </a:rPr>
              <a:t>maehamil@iu.edu</a:t>
            </a:r>
            <a:r>
              <a:rPr lang="en-US" sz="1200" dirty="0" smtClean="0"/>
              <a:t>, 856-9379)</a:t>
            </a:r>
          </a:p>
          <a:p>
            <a:pPr lvl="1" eaLnBrk="1" hangingPunct="1">
              <a:spcBef>
                <a:spcPts val="0"/>
              </a:spcBef>
              <a:buFont typeface="Arial" pitchFamily="34" charset="0"/>
              <a:buChar char="•"/>
            </a:pPr>
            <a:endParaRPr lang="en-US" sz="1200" b="1" dirty="0" smtClean="0">
              <a:solidFill>
                <a:srgbClr val="7D110C"/>
              </a:solidFill>
            </a:endParaRPr>
          </a:p>
          <a:p>
            <a:pPr lvl="1" eaLnBrk="1" hangingPunct="1">
              <a:spcBef>
                <a:spcPts val="0"/>
              </a:spcBef>
              <a:buFont typeface="Arial" pitchFamily="34" charset="0"/>
              <a:buChar char="•"/>
            </a:pPr>
            <a:r>
              <a:rPr lang="en-US" sz="1400" b="1" dirty="0" smtClean="0">
                <a:solidFill>
                  <a:srgbClr val="7D110C"/>
                </a:solidFill>
              </a:rPr>
              <a:t>Jack </a:t>
            </a:r>
            <a:r>
              <a:rPr lang="en-US" sz="1400" b="1" dirty="0" err="1">
                <a:solidFill>
                  <a:srgbClr val="7D110C"/>
                </a:solidFill>
              </a:rPr>
              <a:t>Schmit</a:t>
            </a:r>
            <a:r>
              <a:rPr lang="en-US" sz="1400" b="1" dirty="0">
                <a:solidFill>
                  <a:srgbClr val="7D110C"/>
                </a:solidFill>
              </a:rPr>
              <a:t>, </a:t>
            </a:r>
            <a:r>
              <a:rPr lang="en-US" sz="1200" dirty="0"/>
              <a:t>Assistant Dean</a:t>
            </a:r>
            <a:r>
              <a:rPr lang="en-US" sz="1100" dirty="0"/>
              <a:t>, </a:t>
            </a:r>
            <a:r>
              <a:rPr lang="en-US" sz="1100" dirty="0" smtClean="0"/>
              <a:t>The </a:t>
            </a:r>
            <a:r>
              <a:rPr lang="en-US" sz="1200" dirty="0" smtClean="0"/>
              <a:t>University </a:t>
            </a:r>
            <a:r>
              <a:rPr lang="en-US" sz="1200" dirty="0"/>
              <a:t>Graduate </a:t>
            </a:r>
            <a:r>
              <a:rPr lang="en-US" sz="1200" dirty="0" smtClean="0"/>
              <a:t>School </a:t>
            </a:r>
            <a:r>
              <a:rPr lang="en-US" sz="1100" dirty="0" smtClean="0"/>
              <a:t>(</a:t>
            </a:r>
            <a:r>
              <a:rPr lang="en-US" sz="1200" dirty="0" smtClean="0">
                <a:hlinkClick r:id="rId7"/>
              </a:rPr>
              <a:t>schmit@iu.edu</a:t>
            </a:r>
            <a:r>
              <a:rPr lang="en-US" sz="1200" dirty="0"/>
              <a:t>, </a:t>
            </a:r>
            <a:endParaRPr lang="en-US" sz="1200" dirty="0" smtClean="0"/>
          </a:p>
          <a:p>
            <a:pPr marL="914400" lvl="2" indent="0" eaLnBrk="1" hangingPunct="1">
              <a:spcBef>
                <a:spcPts val="0"/>
              </a:spcBef>
              <a:buNone/>
            </a:pPr>
            <a:r>
              <a:rPr lang="en-US" sz="1200" dirty="0" smtClean="0"/>
              <a:t>855-9104)</a:t>
            </a:r>
          </a:p>
          <a:p>
            <a:pPr marL="857250" lvl="2" indent="0" eaLnBrk="1" hangingPunct="1">
              <a:spcBef>
                <a:spcPts val="0"/>
              </a:spcBef>
              <a:buNone/>
            </a:pPr>
            <a:endParaRPr lang="en-US" sz="1200" dirty="0" smtClean="0">
              <a:solidFill>
                <a:schemeClr val="accent1"/>
              </a:solidFill>
            </a:endParaRPr>
          </a:p>
          <a:p>
            <a:pPr lvl="1" eaLnBrk="1" hangingPunct="1">
              <a:spcBef>
                <a:spcPts val="0"/>
              </a:spcBef>
              <a:buFont typeface="Arial" pitchFamily="34" charset="0"/>
              <a:buChar char="•"/>
            </a:pPr>
            <a:r>
              <a:rPr lang="en-US" sz="1400" b="1" dirty="0" smtClean="0">
                <a:solidFill>
                  <a:srgbClr val="7D110C"/>
                </a:solidFill>
              </a:rPr>
              <a:t>Yolanda </a:t>
            </a:r>
            <a:r>
              <a:rPr lang="en-US" sz="1400" b="1" dirty="0" err="1" smtClean="0">
                <a:solidFill>
                  <a:srgbClr val="7D110C"/>
                </a:solidFill>
              </a:rPr>
              <a:t>Treviño</a:t>
            </a:r>
            <a:r>
              <a:rPr lang="en-US" sz="1400" b="1" dirty="0" smtClean="0">
                <a:solidFill>
                  <a:srgbClr val="7D110C"/>
                </a:solidFill>
              </a:rPr>
              <a:t>, </a:t>
            </a:r>
            <a:r>
              <a:rPr lang="en-US" sz="1200" dirty="0" smtClean="0"/>
              <a:t>Assistant Dean, The University </a:t>
            </a:r>
            <a:r>
              <a:rPr lang="en-US" sz="1200" dirty="0"/>
              <a:t>Graduate </a:t>
            </a:r>
            <a:r>
              <a:rPr lang="en-US" sz="1200" dirty="0" smtClean="0"/>
              <a:t>School (</a:t>
            </a:r>
            <a:r>
              <a:rPr lang="en-US" sz="1200" dirty="0" smtClean="0">
                <a:hlinkClick r:id="rId8"/>
              </a:rPr>
              <a:t>ytreviño@iu.edu</a:t>
            </a:r>
            <a:r>
              <a:rPr lang="en-US" sz="1200" dirty="0" smtClean="0"/>
              <a:t>, </a:t>
            </a:r>
          </a:p>
          <a:p>
            <a:pPr marL="914400" lvl="2" indent="0" eaLnBrk="1" hangingPunct="1">
              <a:spcBef>
                <a:spcPts val="0"/>
              </a:spcBef>
              <a:buNone/>
            </a:pPr>
            <a:r>
              <a:rPr lang="en-US" sz="1200" dirty="0" smtClean="0"/>
              <a:t>855-1594)</a:t>
            </a:r>
          </a:p>
          <a:p>
            <a:pPr lvl="1" eaLnBrk="1" hangingPunct="1">
              <a:spcBef>
                <a:spcPts val="0"/>
              </a:spcBef>
              <a:buFont typeface="Arial" pitchFamily="34" charset="0"/>
              <a:buChar char="•"/>
            </a:pPr>
            <a:endParaRPr lang="en-US" sz="1200" b="1" dirty="0" smtClean="0">
              <a:solidFill>
                <a:srgbClr val="7D110C"/>
              </a:solidFill>
            </a:endParaRPr>
          </a:p>
          <a:p>
            <a:pPr lvl="1" eaLnBrk="1" hangingPunct="1">
              <a:spcBef>
                <a:spcPts val="0"/>
              </a:spcBef>
              <a:buFont typeface="Arial" pitchFamily="34" charset="0"/>
              <a:buChar char="•"/>
            </a:pPr>
            <a:r>
              <a:rPr lang="en-US" sz="1400" b="1" dirty="0" smtClean="0">
                <a:solidFill>
                  <a:srgbClr val="7D110C"/>
                </a:solidFill>
              </a:rPr>
              <a:t>Kim Bunch, </a:t>
            </a:r>
            <a:r>
              <a:rPr lang="en-US" sz="1200" dirty="0" smtClean="0"/>
              <a:t>Director of Finance and Administration (</a:t>
            </a:r>
            <a:r>
              <a:rPr lang="en-US" sz="1200" dirty="0" smtClean="0">
                <a:hlinkClick r:id="rId9"/>
              </a:rPr>
              <a:t>kbunch@iu.edu</a:t>
            </a:r>
            <a:r>
              <a:rPr lang="en-US" sz="1200" dirty="0" smtClean="0"/>
              <a:t>, 855-1119)</a:t>
            </a:r>
          </a:p>
          <a:p>
            <a:pPr lvl="1" eaLnBrk="1" hangingPunct="1">
              <a:spcBef>
                <a:spcPts val="0"/>
              </a:spcBef>
              <a:buFont typeface="Arial" pitchFamily="34" charset="0"/>
              <a:buChar char="•"/>
            </a:pPr>
            <a:endParaRPr lang="en-US" sz="1200" b="1" dirty="0" smtClean="0"/>
          </a:p>
          <a:p>
            <a:pPr lvl="1" eaLnBrk="1" hangingPunct="1">
              <a:spcBef>
                <a:spcPts val="0"/>
              </a:spcBef>
              <a:buFont typeface="Arial" pitchFamily="34" charset="0"/>
              <a:buChar char="•"/>
            </a:pPr>
            <a:r>
              <a:rPr lang="en-US" sz="1400" b="1" dirty="0">
                <a:solidFill>
                  <a:srgbClr val="7D110C"/>
                </a:solidFill>
              </a:rPr>
              <a:t>Jody Smith, </a:t>
            </a:r>
            <a:r>
              <a:rPr lang="en-US" sz="1200" dirty="0"/>
              <a:t>Assistant </a:t>
            </a:r>
            <a:r>
              <a:rPr lang="en-US" sz="1200" dirty="0" smtClean="0"/>
              <a:t>Director of </a:t>
            </a:r>
            <a:r>
              <a:rPr lang="en-US" sz="1200" dirty="0"/>
              <a:t>Academic Affairs (</a:t>
            </a:r>
            <a:r>
              <a:rPr lang="en-US" sz="1200" dirty="0">
                <a:solidFill>
                  <a:schemeClr val="accent1"/>
                </a:solidFill>
                <a:hlinkClick r:id="rId10"/>
              </a:rPr>
              <a:t>josmith@iu.edu</a:t>
            </a:r>
            <a:r>
              <a:rPr lang="en-US" sz="1200" dirty="0"/>
              <a:t>, 855-4010)</a:t>
            </a:r>
          </a:p>
          <a:p>
            <a:pPr lvl="1" eaLnBrk="1" hangingPunct="1">
              <a:spcBef>
                <a:spcPts val="0"/>
              </a:spcBef>
              <a:buFont typeface="Arial" pitchFamily="34" charset="0"/>
              <a:buChar char="•"/>
            </a:pPr>
            <a:endParaRPr lang="en-US" sz="1400" b="1" dirty="0"/>
          </a:p>
          <a:p>
            <a:pPr lvl="1" eaLnBrk="1" hangingPunct="1">
              <a:spcBef>
                <a:spcPts val="0"/>
              </a:spcBef>
              <a:buFont typeface="Arial" pitchFamily="34" charset="0"/>
              <a:buChar char="•"/>
            </a:pPr>
            <a:r>
              <a:rPr lang="en-US" sz="1400" b="1" dirty="0">
                <a:solidFill>
                  <a:srgbClr val="7D110C"/>
                </a:solidFill>
              </a:rPr>
              <a:t>Nan Harvey, </a:t>
            </a:r>
            <a:r>
              <a:rPr lang="en-US" sz="1200" dirty="0"/>
              <a:t>Database Analyst (</a:t>
            </a:r>
            <a:r>
              <a:rPr lang="en-US" sz="1200" dirty="0">
                <a:solidFill>
                  <a:srgbClr val="7D110C"/>
                </a:solidFill>
                <a:hlinkClick r:id="rId11"/>
              </a:rPr>
              <a:t>nlharvey@iu.edu</a:t>
            </a:r>
            <a:r>
              <a:rPr lang="en-US" sz="1200" dirty="0">
                <a:solidFill>
                  <a:srgbClr val="7D110C"/>
                </a:solidFill>
              </a:rPr>
              <a:t>, </a:t>
            </a:r>
            <a:r>
              <a:rPr lang="en-US" sz="1200" dirty="0"/>
              <a:t>856-5226</a:t>
            </a:r>
            <a:r>
              <a:rPr lang="en-US" sz="1200" dirty="0" smtClean="0"/>
              <a:t>)</a:t>
            </a:r>
          </a:p>
          <a:p>
            <a:pPr lvl="1" eaLnBrk="1" hangingPunct="1">
              <a:spcBef>
                <a:spcPts val="0"/>
              </a:spcBef>
              <a:buFont typeface="Arial" pitchFamily="34" charset="0"/>
              <a:buChar char="•"/>
            </a:pPr>
            <a:endParaRPr lang="en-US" sz="1200" dirty="0">
              <a:solidFill>
                <a:srgbClr val="000000"/>
              </a:solidFill>
            </a:endParaRPr>
          </a:p>
          <a:p>
            <a:pPr marL="457200" lvl="1" indent="0" eaLnBrk="1" hangingPunct="1">
              <a:spcBef>
                <a:spcPts val="0"/>
              </a:spcBef>
            </a:pPr>
            <a:endParaRPr lang="en-US" sz="1400" dirty="0" smtClean="0">
              <a:solidFill>
                <a:srgbClr val="000000"/>
              </a:solidFill>
            </a:endParaRPr>
          </a:p>
          <a:p>
            <a:pPr lvl="1" eaLnBrk="1" hangingPunct="1"/>
            <a:endParaRPr lang="en-US" sz="1400" dirty="0" smtClean="0"/>
          </a:p>
        </p:txBody>
      </p:sp>
      <p:sp>
        <p:nvSpPr>
          <p:cNvPr id="14340" name="Date Placeholder 3"/>
          <p:cNvSpPr txBox="1">
            <a:spLocks/>
          </p:cNvSpPr>
          <p:nvPr/>
        </p:nvSpPr>
        <p:spPr bwMode="auto">
          <a:xfrm>
            <a:off x="7010400" y="152400"/>
            <a:ext cx="2057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r>
              <a:rPr lang="en-US" sz="1000" i="0" dirty="0"/>
              <a:t>September 18 and 22, 2014</a:t>
            </a:r>
          </a:p>
        </p:txBody>
      </p:sp>
      <p:sp>
        <p:nvSpPr>
          <p:cNvPr id="14341" name="Footer Placeholder 4"/>
          <p:cNvSpPr txBox="1">
            <a:spLocks/>
          </p:cNvSpPr>
          <p:nvPr/>
        </p:nvSpPr>
        <p:spPr bwMode="auto">
          <a:xfrm>
            <a:off x="381000" y="152400"/>
            <a:ext cx="495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128"/>
              </a:defRPr>
            </a:lvl1pPr>
            <a:lvl2pPr marL="742950" indent="-285750">
              <a:defRPr sz="2400" i="1">
                <a:solidFill>
                  <a:schemeClr val="tx1"/>
                </a:solidFill>
                <a:latin typeface="Arial" charset="0"/>
                <a:ea typeface="ＭＳ Ｐゴシック" charset="-128"/>
              </a:defRPr>
            </a:lvl2pPr>
            <a:lvl3pPr marL="1143000" indent="-228600">
              <a:defRPr sz="2400" i="1">
                <a:solidFill>
                  <a:schemeClr val="tx1"/>
                </a:solidFill>
                <a:latin typeface="Arial" charset="0"/>
                <a:ea typeface="ＭＳ Ｐゴシック" charset="-128"/>
              </a:defRPr>
            </a:lvl3pPr>
            <a:lvl4pPr marL="1600200" indent="-228600">
              <a:defRPr sz="2400" i="1">
                <a:solidFill>
                  <a:schemeClr val="tx1"/>
                </a:solidFill>
                <a:latin typeface="Arial" charset="0"/>
                <a:ea typeface="ＭＳ Ｐゴシック" charset="-128"/>
              </a:defRPr>
            </a:lvl4pPr>
            <a:lvl5pPr marL="2057400" indent="-228600">
              <a:defRPr sz="2400" i="1">
                <a:solidFill>
                  <a:schemeClr val="tx1"/>
                </a:solidFill>
                <a:latin typeface="Arial" charset="0"/>
                <a:ea typeface="ＭＳ Ｐゴシック" charset="-128"/>
              </a:defRPr>
            </a:lvl5pPr>
            <a:lvl6pPr marL="2514600" indent="-228600" eaLnBrk="0" fontAlgn="base" hangingPunct="0">
              <a:spcBef>
                <a:spcPct val="0"/>
              </a:spcBef>
              <a:spcAft>
                <a:spcPct val="0"/>
              </a:spcAft>
              <a:defRPr sz="2400" i="1">
                <a:solidFill>
                  <a:schemeClr val="tx1"/>
                </a:solidFill>
                <a:latin typeface="Arial" charset="0"/>
                <a:ea typeface="ＭＳ Ｐゴシック" charset="-128"/>
              </a:defRPr>
            </a:lvl6pPr>
            <a:lvl7pPr marL="2971800" indent="-228600" eaLnBrk="0" fontAlgn="base" hangingPunct="0">
              <a:spcBef>
                <a:spcPct val="0"/>
              </a:spcBef>
              <a:spcAft>
                <a:spcPct val="0"/>
              </a:spcAft>
              <a:defRPr sz="2400" i="1">
                <a:solidFill>
                  <a:schemeClr val="tx1"/>
                </a:solidFill>
                <a:latin typeface="Arial" charset="0"/>
                <a:ea typeface="ＭＳ Ｐゴシック" charset="-128"/>
              </a:defRPr>
            </a:lvl7pPr>
            <a:lvl8pPr marL="3429000" indent="-228600" eaLnBrk="0" fontAlgn="base" hangingPunct="0">
              <a:spcBef>
                <a:spcPct val="0"/>
              </a:spcBef>
              <a:spcAft>
                <a:spcPct val="0"/>
              </a:spcAft>
              <a:defRPr sz="2400" i="1">
                <a:solidFill>
                  <a:schemeClr val="tx1"/>
                </a:solidFill>
                <a:latin typeface="Arial" charset="0"/>
                <a:ea typeface="ＭＳ Ｐゴシック" charset="-128"/>
              </a:defRPr>
            </a:lvl8pPr>
            <a:lvl9pPr marL="3886200" indent="-228600" eaLnBrk="0" fontAlgn="base" hangingPunct="0">
              <a:spcBef>
                <a:spcPct val="0"/>
              </a:spcBef>
              <a:spcAft>
                <a:spcPct val="0"/>
              </a:spcAft>
              <a:defRPr sz="2400" i="1">
                <a:solidFill>
                  <a:schemeClr val="tx1"/>
                </a:solidFill>
                <a:latin typeface="Arial" charset="0"/>
                <a:ea typeface="ＭＳ Ｐゴシック" charset="-128"/>
              </a:defRPr>
            </a:lvl9pPr>
          </a:lstStyle>
          <a:p>
            <a:endParaRPr lang="en-US" sz="1000" i="0" dirty="0"/>
          </a:p>
        </p:txBody>
      </p:sp>
      <p:sp>
        <p:nvSpPr>
          <p:cNvPr id="6" name="Footer Placeholder 4"/>
          <p:cNvSpPr>
            <a:spLocks noGrp="1"/>
          </p:cNvSpPr>
          <p:nvPr>
            <p:ph type="ftr" sz="quarter" idx="11"/>
          </p:nvPr>
        </p:nvSpPr>
        <p:spPr>
          <a:xfrm>
            <a:off x="228600" y="152400"/>
            <a:ext cx="4953000" cy="304800"/>
          </a:xfrm>
        </p:spPr>
        <p:txBody>
          <a:bodyPr/>
          <a:lstStyle/>
          <a:p>
            <a:pPr>
              <a:defRPr/>
            </a:pPr>
            <a:r>
              <a:rPr lang="en-US" sz="1000" dirty="0" smtClean="0"/>
              <a:t>The University Graduate School Academic Affairs Workshop</a:t>
            </a:r>
            <a:endParaRPr lang="en-US" sz="1000" i="1" dirty="0"/>
          </a:p>
        </p:txBody>
      </p:sp>
    </p:spTree>
    <p:extLst>
      <p:ext uri="{BB962C8B-B14F-4D97-AF65-F5344CB8AC3E}">
        <p14:creationId xmlns:p14="http://schemas.microsoft.com/office/powerpoint/2010/main" val="2847338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themeOverride>
</file>

<file path=docProps/app.xml><?xml version="1.0" encoding="utf-8"?>
<Properties xmlns="http://schemas.openxmlformats.org/officeDocument/2006/extended-properties" xmlns:vt="http://schemas.openxmlformats.org/officeDocument/2006/docPropsVTypes">
  <Template/>
  <TotalTime>4143</TotalTime>
  <Words>5602</Words>
  <Application>Microsoft Office PowerPoint</Application>
  <PresentationFormat>On-screen Show (4:3)</PresentationFormat>
  <Paragraphs>970</Paragraphs>
  <Slides>88</Slides>
  <Notes>30</Notes>
  <HiddenSlides>2</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Blank Presentation</vt:lpstr>
      <vt:lpstr>Academic Affairs Workshop</vt:lpstr>
      <vt:lpstr>        Presenters in order of initial presentations</vt:lpstr>
      <vt:lpstr>  Agenda</vt:lpstr>
      <vt:lpstr>Welcome</vt:lpstr>
      <vt:lpstr>Key Activities</vt:lpstr>
      <vt:lpstr>Challenges in Graduate Education</vt:lpstr>
      <vt:lpstr>University Graduate School Web Site</vt:lpstr>
      <vt:lpstr>The University Graduate School - Bloomington</vt:lpstr>
      <vt:lpstr>Staff</vt:lpstr>
      <vt:lpstr>Staffing (continued)</vt:lpstr>
      <vt:lpstr>Academics</vt:lpstr>
      <vt:lpstr>PowerPoint Presentation</vt:lpstr>
      <vt:lpstr>Curriculum Important Things to Know</vt:lpstr>
      <vt:lpstr>Curriculum Important Things to Know (Continued)</vt:lpstr>
      <vt:lpstr>Degrees/Graduate Faculty </vt:lpstr>
      <vt:lpstr>Broadening Participation</vt:lpstr>
      <vt:lpstr>President’s Diversity Initiative</vt:lpstr>
      <vt:lpstr>President’s Diversity Initiative</vt:lpstr>
      <vt:lpstr>President’s Diversity Initiative</vt:lpstr>
      <vt:lpstr>Recruitment Efforts </vt:lpstr>
      <vt:lpstr>Emissaries for Graduate Student Diversity </vt:lpstr>
      <vt:lpstr>Emissaries for Graduate Student Diversity </vt:lpstr>
      <vt:lpstr>Emissaries for Graduate Student Diversity </vt:lpstr>
      <vt:lpstr> Blog: Graduate Student Life @ IU  Wisdom from the Indiana University Emissaries for Graduate Student Diversity on the Bloomington campus  http://www.indiana.edu/~gradlife/</vt:lpstr>
      <vt:lpstr>Emissaries for Graduate Student Diversity </vt:lpstr>
      <vt:lpstr>Recruitment Awards for 2015-16</vt:lpstr>
      <vt:lpstr>Highlighted 2015-16 Eligibilities</vt:lpstr>
      <vt:lpstr>Highlighted 2015-16 Eligibilities</vt:lpstr>
      <vt:lpstr> Nomination Deadline  for  2015-16 Award Competition</vt:lpstr>
      <vt:lpstr>Financial  Support</vt:lpstr>
      <vt:lpstr>SharePoint Site</vt:lpstr>
      <vt:lpstr>     How to Submit a Nomination</vt:lpstr>
      <vt:lpstr>        How to Submit a Nomination</vt:lpstr>
      <vt:lpstr>      How to Submit a Nomination</vt:lpstr>
      <vt:lpstr>      How to Submit a Nomination</vt:lpstr>
      <vt:lpstr>       How to Submit a Nomination</vt:lpstr>
      <vt:lpstr>      How to Submit a Nomination</vt:lpstr>
      <vt:lpstr>     How to Submit a Nomination</vt:lpstr>
      <vt:lpstr>     Fellowship/Award Deadlines </vt:lpstr>
      <vt:lpstr> Fellowship/Award Deadlines (cont’d) </vt:lpstr>
      <vt:lpstr>     Awards and Fellowships             SharePoint Site </vt:lpstr>
      <vt:lpstr>  Fellowship Details</vt:lpstr>
      <vt:lpstr>     GradGrants Center</vt:lpstr>
      <vt:lpstr>Admissions</vt:lpstr>
      <vt:lpstr>APPLICATION PROCESS</vt:lpstr>
      <vt:lpstr>International Applications </vt:lpstr>
      <vt:lpstr>GRE Scores and Application Fees </vt:lpstr>
      <vt:lpstr>E-App or IUIE Training</vt:lpstr>
      <vt:lpstr>Continuing Nondegree Program Answers to Common Questions</vt:lpstr>
      <vt:lpstr>PowerPoint Presentation</vt:lpstr>
      <vt:lpstr>Graduate Mentoring Center </vt:lpstr>
      <vt:lpstr>Establishment</vt:lpstr>
      <vt:lpstr>  Mission  </vt:lpstr>
      <vt:lpstr>Benefits</vt:lpstr>
      <vt:lpstr>Programming (examples)</vt:lpstr>
      <vt:lpstr>Staff </vt:lpstr>
      <vt:lpstr>Contact</vt:lpstr>
      <vt:lpstr>Master’s Degree Processing</vt:lpstr>
      <vt:lpstr>PowerPoint Presentation</vt:lpstr>
      <vt:lpstr>Traditional and Electronic</vt:lpstr>
      <vt:lpstr> What about the Application for Graduation?  </vt:lpstr>
      <vt:lpstr>Deadlines?</vt:lpstr>
      <vt:lpstr>What About Revalidation?</vt:lpstr>
      <vt:lpstr> How Does a Backdated Degree Request Work? </vt:lpstr>
      <vt:lpstr>Doctoral  Degree Processing </vt:lpstr>
      <vt:lpstr>PhD Milestones Tracked by the UGS </vt:lpstr>
      <vt:lpstr>Most Frequent Questions</vt:lpstr>
      <vt:lpstr> Research Committee  Membership Requirements   </vt:lpstr>
      <vt:lpstr>If the Research Committee  membership changes</vt:lpstr>
      <vt:lpstr>Important To Note: Changes and Reminders</vt:lpstr>
      <vt:lpstr>G901</vt:lpstr>
      <vt:lpstr> Recorders’  Q &amp; A  Sessions </vt:lpstr>
      <vt:lpstr>eDocs  </vt:lpstr>
      <vt:lpstr>eDoc Lite</vt:lpstr>
      <vt:lpstr>eDoc Lite (continued)</vt:lpstr>
      <vt:lpstr>eDoc Lites Managed by UGS</vt:lpstr>
      <vt:lpstr>Nomination of Research Committee</vt:lpstr>
      <vt:lpstr>Nomination of Research Committee, (continued)</vt:lpstr>
      <vt:lpstr>Change of Research Committee</vt:lpstr>
      <vt:lpstr>Nomination to Candidacy</vt:lpstr>
      <vt:lpstr>Nomination to Candidacy (continued)</vt:lpstr>
      <vt:lpstr>Tips for Finding Submitted eDocs</vt:lpstr>
      <vt:lpstr>Searching by Document ID</vt:lpstr>
      <vt:lpstr>Searching by Student Network ID</vt:lpstr>
      <vt:lpstr>Checking the Status of an eDoc</vt:lpstr>
      <vt:lpstr>Checking the Status of an eDoc (continued)</vt:lpstr>
      <vt:lpstr>Checking the Status of an eDoc (continued)</vt:lpstr>
      <vt:lpstr>Thank you!  From the staff of   The University Graduate School - Bloomington Office </vt:lpstr>
    </vt:vector>
  </TitlesOfParts>
  <Company>Office of Creative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Office of Creative Services</dc:creator>
  <cp:lastModifiedBy>Smith, Jody</cp:lastModifiedBy>
  <cp:revision>587</cp:revision>
  <cp:lastPrinted>2014-09-18T14:47:11Z</cp:lastPrinted>
  <dcterms:created xsi:type="dcterms:W3CDTF">2010-11-12T19:16:54Z</dcterms:created>
  <dcterms:modified xsi:type="dcterms:W3CDTF">2014-09-18T16:27:58Z</dcterms:modified>
</cp:coreProperties>
</file>